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League Spartan" pitchFamily="2" charset="77"/>
      <p:regular r:id="rId10"/>
      <p:bold r:id="rId11"/>
    </p:embeddedFont>
    <p:embeddedFont>
      <p:font typeface="Poppins" pitchFamily="2" charset="77"/>
      <p:regular r:id="rId12"/>
      <p:bold r:id="rId13"/>
      <p:italic r:id="rId14"/>
      <p:boldItalic r:id="rId15"/>
    </p:embeddedFont>
    <p:embeddedFont>
      <p:font typeface="Poppins Bold" pitchFamily="2" charset="77"/>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21" autoAdjust="0"/>
  </p:normalViewPr>
  <p:slideViewPr>
    <p:cSldViewPr>
      <p:cViewPr varScale="1">
        <p:scale>
          <a:sx n="69" d="100"/>
          <a:sy n="69" d="100"/>
        </p:scale>
        <p:origin x="224" y="5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7.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1F212D">
                <a:alpha val="100000"/>
              </a:srgbClr>
            </a:gs>
            <a:gs pos="50000">
              <a:srgbClr val="161922">
                <a:alpha val="100000"/>
              </a:srgbClr>
            </a:gs>
            <a:gs pos="100000">
              <a:srgbClr val="000002">
                <a:alpha val="100000"/>
              </a:srgbClr>
            </a:gs>
          </a:gsLst>
          <a:lin ang="2700000"/>
        </a:gradFill>
        <a:effectLst/>
      </p:bgPr>
    </p:bg>
    <p:spTree>
      <p:nvGrpSpPr>
        <p:cNvPr id="1" name=""/>
        <p:cNvGrpSpPr/>
        <p:nvPr/>
      </p:nvGrpSpPr>
      <p:grpSpPr>
        <a:xfrm>
          <a:off x="0" y="0"/>
          <a:ext cx="0" cy="0"/>
          <a:chOff x="0" y="0"/>
          <a:chExt cx="0" cy="0"/>
        </a:xfrm>
      </p:grpSpPr>
      <p:sp>
        <p:nvSpPr>
          <p:cNvPr id="2" name="TextBox 2"/>
          <p:cNvSpPr txBox="1"/>
          <p:nvPr/>
        </p:nvSpPr>
        <p:spPr>
          <a:xfrm>
            <a:off x="1028700" y="2944468"/>
            <a:ext cx="12526970" cy="2965821"/>
          </a:xfrm>
          <a:prstGeom prst="rect">
            <a:avLst/>
          </a:prstGeom>
        </p:spPr>
        <p:txBody>
          <a:bodyPr lIns="0" tIns="0" rIns="0" bIns="0" rtlCol="0" anchor="t">
            <a:spAutoFit/>
          </a:bodyPr>
          <a:lstStyle/>
          <a:p>
            <a:pPr algn="l">
              <a:lnSpc>
                <a:spcPts val="11385"/>
              </a:lnSpc>
            </a:pPr>
            <a:r>
              <a:rPr lang="en-US" sz="11859" spc="-509">
                <a:solidFill>
                  <a:srgbClr val="FFFFFF"/>
                </a:solidFill>
                <a:latin typeface="League Spartan"/>
                <a:ea typeface="League Spartan"/>
                <a:cs typeface="League Spartan"/>
                <a:sym typeface="League Spartan"/>
              </a:rPr>
              <a:t>SOCIAL MEDIA GUIDELINES</a:t>
            </a:r>
          </a:p>
        </p:txBody>
      </p:sp>
      <p:grpSp>
        <p:nvGrpSpPr>
          <p:cNvPr id="3" name="Group 3"/>
          <p:cNvGrpSpPr>
            <a:grpSpLocks noChangeAspect="1"/>
          </p:cNvGrpSpPr>
          <p:nvPr/>
        </p:nvGrpSpPr>
        <p:grpSpPr>
          <a:xfrm rot="1030447">
            <a:off x="13020906" y="270858"/>
            <a:ext cx="4752783" cy="9404199"/>
            <a:chOff x="0" y="0"/>
            <a:chExt cx="2620010" cy="5184140"/>
          </a:xfrm>
        </p:grpSpPr>
        <p:sp>
          <p:nvSpPr>
            <p:cNvPr id="4" name="Freeform 4"/>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txBody>
            <a:bodyPr/>
            <a:lstStyle/>
            <a:p>
              <a:endParaRPr lang="en-US"/>
            </a:p>
          </p:txBody>
        </p:sp>
        <p:sp>
          <p:nvSpPr>
            <p:cNvPr id="5" name="Freeform 5"/>
            <p:cNvSpPr/>
            <p:nvPr/>
          </p:nvSpPr>
          <p:spPr>
            <a:xfrm>
              <a:off x="185420" y="156210"/>
              <a:ext cx="2250453" cy="4876800"/>
            </a:xfrm>
            <a:custGeom>
              <a:avLst/>
              <a:gdLst/>
              <a:ahLst/>
              <a:cxnLst/>
              <a:rect l="l" t="t" r="r" b="b"/>
              <a:pathLst>
                <a:path w="2250453"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2"/>
              <a:stretch>
                <a:fillRect l="-159761" r="-119587"/>
              </a:stretch>
            </a:blipFill>
          </p:spPr>
          <p:txBody>
            <a:bodyPr/>
            <a:lstStyle/>
            <a:p>
              <a:endParaRPr lang="en-US"/>
            </a:p>
          </p:txBody>
        </p:sp>
        <p:sp>
          <p:nvSpPr>
            <p:cNvPr id="6" name="Freeform 6"/>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606060"/>
            </a:solidFill>
          </p:spPr>
          <p:txBody>
            <a:bodyPr/>
            <a:lstStyle/>
            <a:p>
              <a:endParaRPr lang="en-US"/>
            </a:p>
          </p:txBody>
        </p:sp>
        <p:sp>
          <p:nvSpPr>
            <p:cNvPr id="7" name="Freeform 7"/>
            <p:cNvSpPr/>
            <p:nvPr/>
          </p:nvSpPr>
          <p:spPr>
            <a:xfrm>
              <a:off x="1579738" y="187960"/>
              <a:ext cx="63785" cy="63501"/>
            </a:xfrm>
            <a:custGeom>
              <a:avLst/>
              <a:gdLst/>
              <a:ahLst/>
              <a:cxnLst/>
              <a:rect l="l" t="t" r="r" b="b"/>
              <a:pathLst>
                <a:path w="63785" h="63501">
                  <a:moveTo>
                    <a:pt x="31892" y="0"/>
                  </a:moveTo>
                  <a:cubicBezTo>
                    <a:pt x="20515" y="-51"/>
                    <a:pt x="9980" y="5989"/>
                    <a:pt x="4277" y="15834"/>
                  </a:cubicBezTo>
                  <a:cubicBezTo>
                    <a:pt x="-1426" y="25678"/>
                    <a:pt x="-1426" y="37822"/>
                    <a:pt x="4277" y="47666"/>
                  </a:cubicBezTo>
                  <a:cubicBezTo>
                    <a:pt x="9980" y="57511"/>
                    <a:pt x="20515" y="63551"/>
                    <a:pt x="31892" y="63500"/>
                  </a:cubicBezTo>
                  <a:cubicBezTo>
                    <a:pt x="43269" y="63551"/>
                    <a:pt x="53804" y="57511"/>
                    <a:pt x="59507" y="47666"/>
                  </a:cubicBezTo>
                  <a:cubicBezTo>
                    <a:pt x="65210" y="37822"/>
                    <a:pt x="65210" y="25678"/>
                    <a:pt x="59507" y="15834"/>
                  </a:cubicBezTo>
                  <a:cubicBezTo>
                    <a:pt x="53804" y="5989"/>
                    <a:pt x="43269" y="-51"/>
                    <a:pt x="31892" y="0"/>
                  </a:cubicBezTo>
                  <a:close/>
                </a:path>
              </a:pathLst>
            </a:custGeom>
            <a:solidFill>
              <a:srgbClr val="606060"/>
            </a:solidFill>
          </p:spPr>
          <p:txBody>
            <a:bodyPr/>
            <a:lstStyle/>
            <a:p>
              <a:endParaRPr lang="en-US"/>
            </a:p>
          </p:txBody>
        </p:sp>
        <p:sp>
          <p:nvSpPr>
            <p:cNvPr id="8" name="Freeform 8"/>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B8B8B8"/>
            </a:solidFill>
          </p:spPr>
          <p:txBody>
            <a:bodyPr/>
            <a:lstStyle/>
            <a:p>
              <a:endParaRPr lang="en-US"/>
            </a:p>
          </p:txBody>
        </p:sp>
        <p:sp>
          <p:nvSpPr>
            <p:cNvPr id="9" name="Freeform 9"/>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B8B8B8"/>
            </a:solidFill>
          </p:spPr>
          <p:txBody>
            <a:bodyPr/>
            <a:lstStyle/>
            <a:p>
              <a:endParaRPr lang="en-US"/>
            </a:p>
          </p:txBody>
        </p:sp>
        <p:sp>
          <p:nvSpPr>
            <p:cNvPr id="10" name="Freeform 10"/>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B8B8B8"/>
            </a:solidFill>
          </p:spPr>
          <p:txBody>
            <a:bodyPr/>
            <a:lstStyle/>
            <a:p>
              <a:endParaRPr lang="en-US"/>
            </a:p>
          </p:txBody>
        </p:sp>
        <p:sp>
          <p:nvSpPr>
            <p:cNvPr id="11" name="Freeform 11"/>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B8B8B8"/>
            </a:solidFill>
          </p:spPr>
          <p:txBody>
            <a:bodyPr/>
            <a:lstStyle/>
            <a:p>
              <a:endParaRPr lang="en-US"/>
            </a:p>
          </p:txBody>
        </p:sp>
        <p:sp>
          <p:nvSpPr>
            <p:cNvPr id="12" name="Freeform 12"/>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E9E9E9"/>
            </a:solidFill>
          </p:spPr>
          <p:txBody>
            <a:bodyPr/>
            <a:lstStyle/>
            <a:p>
              <a:endParaRPr lang="en-US"/>
            </a:p>
          </p:txBody>
        </p:sp>
      </p:grpSp>
      <p:grpSp>
        <p:nvGrpSpPr>
          <p:cNvPr id="13" name="Group 13"/>
          <p:cNvGrpSpPr/>
          <p:nvPr/>
        </p:nvGrpSpPr>
        <p:grpSpPr>
          <a:xfrm>
            <a:off x="1028700" y="8713103"/>
            <a:ext cx="7581900" cy="1090395"/>
            <a:chOff x="0" y="0"/>
            <a:chExt cx="10109199" cy="1453860"/>
          </a:xfrm>
        </p:grpSpPr>
        <p:sp>
          <p:nvSpPr>
            <p:cNvPr id="14" name="Freeform 14"/>
            <p:cNvSpPr/>
            <p:nvPr/>
          </p:nvSpPr>
          <p:spPr>
            <a:xfrm>
              <a:off x="0" y="0"/>
              <a:ext cx="1447912" cy="1447912"/>
            </a:xfrm>
            <a:custGeom>
              <a:avLst/>
              <a:gdLst/>
              <a:ahLst/>
              <a:cxnLst/>
              <a:rect l="l" t="t" r="r" b="b"/>
              <a:pathLst>
                <a:path w="1447912" h="1447912">
                  <a:moveTo>
                    <a:pt x="0" y="0"/>
                  </a:moveTo>
                  <a:lnTo>
                    <a:pt x="1447912" y="0"/>
                  </a:lnTo>
                  <a:lnTo>
                    <a:pt x="1447912" y="1447912"/>
                  </a:lnTo>
                  <a:lnTo>
                    <a:pt x="0" y="14479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1740012" y="39681"/>
              <a:ext cx="1368551" cy="1368551"/>
            </a:xfrm>
            <a:custGeom>
              <a:avLst/>
              <a:gdLst/>
              <a:ahLst/>
              <a:cxnLst/>
              <a:rect l="l" t="t" r="r" b="b"/>
              <a:pathLst>
                <a:path w="1368551" h="1368551">
                  <a:moveTo>
                    <a:pt x="0" y="0"/>
                  </a:moveTo>
                  <a:lnTo>
                    <a:pt x="1368551" y="0"/>
                  </a:lnTo>
                  <a:lnTo>
                    <a:pt x="1368551" y="1368551"/>
                  </a:lnTo>
                  <a:lnTo>
                    <a:pt x="0" y="1368551"/>
                  </a:lnTo>
                  <a:lnTo>
                    <a:pt x="0" y="0"/>
                  </a:lnTo>
                  <a:close/>
                </a:path>
              </a:pathLst>
            </a:custGeom>
            <a:blipFill>
              <a:blip r:embed="rId5"/>
              <a:stretch>
                <a:fillRect/>
              </a:stretch>
            </a:blipFill>
          </p:spPr>
          <p:txBody>
            <a:bodyPr/>
            <a:lstStyle/>
            <a:p>
              <a:endParaRPr lang="en-US"/>
            </a:p>
          </p:txBody>
        </p:sp>
        <p:sp>
          <p:nvSpPr>
            <p:cNvPr id="16" name="Freeform 16"/>
            <p:cNvSpPr/>
            <p:nvPr/>
          </p:nvSpPr>
          <p:spPr>
            <a:xfrm>
              <a:off x="3403311" y="70916"/>
              <a:ext cx="1284360" cy="1310571"/>
            </a:xfrm>
            <a:custGeom>
              <a:avLst/>
              <a:gdLst/>
              <a:ahLst/>
              <a:cxnLst/>
              <a:rect l="l" t="t" r="r" b="b"/>
              <a:pathLst>
                <a:path w="1284360" h="1310571">
                  <a:moveTo>
                    <a:pt x="0" y="0"/>
                  </a:moveTo>
                  <a:lnTo>
                    <a:pt x="1284360" y="0"/>
                  </a:lnTo>
                  <a:lnTo>
                    <a:pt x="1284360" y="1310571"/>
                  </a:lnTo>
                  <a:lnTo>
                    <a:pt x="0" y="13105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a:off x="4979771" y="39681"/>
              <a:ext cx="2004636" cy="1414179"/>
            </a:xfrm>
            <a:custGeom>
              <a:avLst/>
              <a:gdLst/>
              <a:ahLst/>
              <a:cxnLst/>
              <a:rect l="l" t="t" r="r" b="b"/>
              <a:pathLst>
                <a:path w="2004636" h="1414179">
                  <a:moveTo>
                    <a:pt x="0" y="0"/>
                  </a:moveTo>
                  <a:lnTo>
                    <a:pt x="2004635" y="0"/>
                  </a:lnTo>
                  <a:lnTo>
                    <a:pt x="2004635" y="1414179"/>
                  </a:lnTo>
                  <a:lnTo>
                    <a:pt x="0" y="1414179"/>
                  </a:lnTo>
                  <a:lnTo>
                    <a:pt x="0" y="0"/>
                  </a:lnTo>
                  <a:close/>
                </a:path>
              </a:pathLst>
            </a:custGeom>
            <a:blipFill>
              <a:blip r:embed="rId8"/>
              <a:stretch>
                <a:fillRect/>
              </a:stretch>
            </a:blipFill>
          </p:spPr>
          <p:txBody>
            <a:bodyPr/>
            <a:lstStyle/>
            <a:p>
              <a:endParaRPr lang="en-US"/>
            </a:p>
          </p:txBody>
        </p:sp>
        <p:sp>
          <p:nvSpPr>
            <p:cNvPr id="18" name="Freeform 18"/>
            <p:cNvSpPr/>
            <p:nvPr/>
          </p:nvSpPr>
          <p:spPr>
            <a:xfrm>
              <a:off x="7233597" y="55298"/>
              <a:ext cx="1382944" cy="1382944"/>
            </a:xfrm>
            <a:custGeom>
              <a:avLst/>
              <a:gdLst/>
              <a:ahLst/>
              <a:cxnLst/>
              <a:rect l="l" t="t" r="r" b="b"/>
              <a:pathLst>
                <a:path w="1382944" h="1382944">
                  <a:moveTo>
                    <a:pt x="0" y="0"/>
                  </a:moveTo>
                  <a:lnTo>
                    <a:pt x="1382945" y="0"/>
                  </a:lnTo>
                  <a:lnTo>
                    <a:pt x="1382945" y="1382944"/>
                  </a:lnTo>
                  <a:lnTo>
                    <a:pt x="0" y="13829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Freeform 19"/>
            <p:cNvSpPr/>
            <p:nvPr/>
          </p:nvSpPr>
          <p:spPr>
            <a:xfrm>
              <a:off x="8753954" y="98615"/>
              <a:ext cx="1355245" cy="1355245"/>
            </a:xfrm>
            <a:custGeom>
              <a:avLst/>
              <a:gdLst/>
              <a:ahLst/>
              <a:cxnLst/>
              <a:rect l="l" t="t" r="r" b="b"/>
              <a:pathLst>
                <a:path w="1355245" h="1355245">
                  <a:moveTo>
                    <a:pt x="0" y="0"/>
                  </a:moveTo>
                  <a:lnTo>
                    <a:pt x="1355244" y="0"/>
                  </a:lnTo>
                  <a:lnTo>
                    <a:pt x="1355244" y="1355245"/>
                  </a:lnTo>
                  <a:lnTo>
                    <a:pt x="0" y="1355245"/>
                  </a:lnTo>
                  <a:lnTo>
                    <a:pt x="0" y="0"/>
                  </a:lnTo>
                  <a:close/>
                </a:path>
              </a:pathLst>
            </a:custGeom>
            <a:blipFill>
              <a:blip r:embed="rId11"/>
              <a:stretch>
                <a:fillRect/>
              </a:stretch>
            </a:blipFill>
          </p:spPr>
          <p:txBody>
            <a:bodyPr/>
            <a:lstStyle/>
            <a:p>
              <a:endParaRPr lang="en-US"/>
            </a:p>
          </p:txBody>
        </p:sp>
      </p:grpSp>
      <p:sp>
        <p:nvSpPr>
          <p:cNvPr id="20" name="Freeform 20"/>
          <p:cNvSpPr/>
          <p:nvPr/>
        </p:nvSpPr>
        <p:spPr>
          <a:xfrm>
            <a:off x="1028700" y="472008"/>
            <a:ext cx="1843026" cy="1843026"/>
          </a:xfrm>
          <a:custGeom>
            <a:avLst/>
            <a:gdLst/>
            <a:ahLst/>
            <a:cxnLst/>
            <a:rect l="l" t="t" r="r" b="b"/>
            <a:pathLst>
              <a:path w="1843026" h="1843026">
                <a:moveTo>
                  <a:pt x="0" y="0"/>
                </a:moveTo>
                <a:lnTo>
                  <a:pt x="1843026" y="0"/>
                </a:lnTo>
                <a:lnTo>
                  <a:pt x="1843026" y="1843025"/>
                </a:lnTo>
                <a:lnTo>
                  <a:pt x="0" y="1843025"/>
                </a:lnTo>
                <a:lnTo>
                  <a:pt x="0" y="0"/>
                </a:lnTo>
                <a:close/>
              </a:path>
            </a:pathLst>
          </a:custGeom>
          <a:blipFill>
            <a:blip r:embed="rId12"/>
            <a:stretch>
              <a:fillRect/>
            </a:stretch>
          </a:blipFill>
        </p:spPr>
        <p:txBody>
          <a:bodyPr/>
          <a:lstStyle/>
          <a:p>
            <a:endParaRPr lang="en-US"/>
          </a:p>
        </p:txBody>
      </p:sp>
      <p:sp>
        <p:nvSpPr>
          <p:cNvPr id="21" name="TextBox 21"/>
          <p:cNvSpPr txBox="1"/>
          <p:nvPr/>
        </p:nvSpPr>
        <p:spPr>
          <a:xfrm>
            <a:off x="1171451" y="5786465"/>
            <a:ext cx="10085042" cy="2409825"/>
          </a:xfrm>
          <a:prstGeom prst="rect">
            <a:avLst/>
          </a:prstGeom>
        </p:spPr>
        <p:txBody>
          <a:bodyPr lIns="0" tIns="0" rIns="0" bIns="0" rtlCol="0" anchor="t">
            <a:spAutoFit/>
          </a:bodyPr>
          <a:lstStyle/>
          <a:p>
            <a:pPr algn="l">
              <a:lnSpc>
                <a:spcPts val="6299"/>
              </a:lnSpc>
            </a:pPr>
            <a:r>
              <a:rPr lang="en-US" sz="4500" spc="-193">
                <a:solidFill>
                  <a:srgbClr val="FFFFFF"/>
                </a:solidFill>
                <a:latin typeface="Poppins"/>
                <a:ea typeface="Poppins"/>
                <a:cs typeface="Poppins"/>
                <a:sym typeface="Poppins"/>
              </a:rPr>
              <a:t>April 2026 DD/DP Training</a:t>
            </a:r>
          </a:p>
          <a:p>
            <a:pPr algn="l">
              <a:lnSpc>
                <a:spcPts val="6299"/>
              </a:lnSpc>
            </a:pPr>
            <a:r>
              <a:rPr lang="en-US" sz="4500" spc="-193">
                <a:solidFill>
                  <a:srgbClr val="FFFFFF"/>
                </a:solidFill>
                <a:latin typeface="Poppins"/>
                <a:ea typeface="Poppins"/>
                <a:cs typeface="Poppins"/>
                <a:sym typeface="Poppins"/>
              </a:rPr>
              <a:t>Presented by Crystle Cloud</a:t>
            </a:r>
          </a:p>
          <a:p>
            <a:pPr algn="l">
              <a:lnSpc>
                <a:spcPts val="6299"/>
              </a:lnSpc>
              <a:spcBef>
                <a:spcPct val="0"/>
              </a:spcBef>
            </a:pPr>
            <a:r>
              <a:rPr lang="en-US" sz="4500" spc="-193">
                <a:solidFill>
                  <a:srgbClr val="FFFFFF"/>
                </a:solidFill>
                <a:latin typeface="Poppins"/>
                <a:ea typeface="Poppins"/>
                <a:cs typeface="Poppins"/>
                <a:sym typeface="Poppins"/>
              </a:rPr>
              <a:t>TFRW Public Relations Chair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1F212D">
                <a:alpha val="100000"/>
              </a:srgbClr>
            </a:gs>
            <a:gs pos="50000">
              <a:srgbClr val="161922">
                <a:alpha val="100000"/>
              </a:srgbClr>
            </a:gs>
            <a:gs pos="100000">
              <a:srgbClr val="000002">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028700" y="2761674"/>
            <a:ext cx="11456676" cy="5116698"/>
            <a:chOff x="0" y="0"/>
            <a:chExt cx="3017396" cy="1347608"/>
          </a:xfrm>
        </p:grpSpPr>
        <p:sp>
          <p:nvSpPr>
            <p:cNvPr id="3" name="Freeform 3"/>
            <p:cNvSpPr/>
            <p:nvPr/>
          </p:nvSpPr>
          <p:spPr>
            <a:xfrm>
              <a:off x="0" y="0"/>
              <a:ext cx="3017396" cy="1347608"/>
            </a:xfrm>
            <a:custGeom>
              <a:avLst/>
              <a:gdLst/>
              <a:ahLst/>
              <a:cxnLst/>
              <a:rect l="l" t="t" r="r" b="b"/>
              <a:pathLst>
                <a:path w="3017396" h="1347608">
                  <a:moveTo>
                    <a:pt x="60142" y="0"/>
                  </a:moveTo>
                  <a:lnTo>
                    <a:pt x="2957254" y="0"/>
                  </a:lnTo>
                  <a:cubicBezTo>
                    <a:pt x="2973205" y="0"/>
                    <a:pt x="2988502" y="6336"/>
                    <a:pt x="2999781" y="17615"/>
                  </a:cubicBezTo>
                  <a:cubicBezTo>
                    <a:pt x="3011060" y="28894"/>
                    <a:pt x="3017396" y="44192"/>
                    <a:pt x="3017396" y="60142"/>
                  </a:cubicBezTo>
                  <a:lnTo>
                    <a:pt x="3017396" y="1287466"/>
                  </a:lnTo>
                  <a:cubicBezTo>
                    <a:pt x="3017396" y="1303416"/>
                    <a:pt x="3011060" y="1318714"/>
                    <a:pt x="2999781" y="1329992"/>
                  </a:cubicBezTo>
                  <a:cubicBezTo>
                    <a:pt x="2988502" y="1341271"/>
                    <a:pt x="2973205" y="1347608"/>
                    <a:pt x="2957254" y="1347608"/>
                  </a:cubicBezTo>
                  <a:lnTo>
                    <a:pt x="60142" y="1347608"/>
                  </a:lnTo>
                  <a:cubicBezTo>
                    <a:pt x="44192" y="1347608"/>
                    <a:pt x="28894" y="1341271"/>
                    <a:pt x="17615" y="1329992"/>
                  </a:cubicBezTo>
                  <a:cubicBezTo>
                    <a:pt x="6336" y="1318714"/>
                    <a:pt x="0" y="1303416"/>
                    <a:pt x="0" y="1287466"/>
                  </a:cubicBezTo>
                  <a:lnTo>
                    <a:pt x="0" y="60142"/>
                  </a:lnTo>
                  <a:cubicBezTo>
                    <a:pt x="0" y="44192"/>
                    <a:pt x="6336" y="28894"/>
                    <a:pt x="17615" y="17615"/>
                  </a:cubicBezTo>
                  <a:cubicBezTo>
                    <a:pt x="28894" y="6336"/>
                    <a:pt x="44192" y="0"/>
                    <a:pt x="60142" y="0"/>
                  </a:cubicBezTo>
                  <a:close/>
                </a:path>
              </a:pathLst>
            </a:custGeom>
            <a:ln w="19050" cap="rnd">
              <a:solidFill>
                <a:srgbClr val="FFFFFF"/>
              </a:solidFill>
              <a:prstDash val="solid"/>
              <a:round/>
            </a:ln>
          </p:spPr>
          <p:txBody>
            <a:bodyPr/>
            <a:lstStyle/>
            <a:p>
              <a:endParaRPr lang="en-US"/>
            </a:p>
          </p:txBody>
        </p:sp>
        <p:sp>
          <p:nvSpPr>
            <p:cNvPr id="4" name="TextBox 4"/>
            <p:cNvSpPr txBox="1"/>
            <p:nvPr/>
          </p:nvSpPr>
          <p:spPr>
            <a:xfrm>
              <a:off x="0" y="-66675"/>
              <a:ext cx="3017396" cy="1414283"/>
            </a:xfrm>
            <a:prstGeom prst="rect">
              <a:avLst/>
            </a:prstGeom>
          </p:spPr>
          <p:txBody>
            <a:bodyPr lIns="50800" tIns="50800" rIns="50800" bIns="50800" rtlCol="0" anchor="ctr"/>
            <a:lstStyle/>
            <a:p>
              <a:pPr algn="ctr">
                <a:lnSpc>
                  <a:spcPts val="3359"/>
                </a:lnSpc>
              </a:pPr>
              <a:endParaRPr/>
            </a:p>
          </p:txBody>
        </p:sp>
      </p:grpSp>
      <p:sp>
        <p:nvSpPr>
          <p:cNvPr id="5" name="Freeform 5"/>
          <p:cNvSpPr/>
          <p:nvPr/>
        </p:nvSpPr>
        <p:spPr>
          <a:xfrm>
            <a:off x="799431" y="383744"/>
            <a:ext cx="1843026" cy="1843026"/>
          </a:xfrm>
          <a:custGeom>
            <a:avLst/>
            <a:gdLst/>
            <a:ahLst/>
            <a:cxnLst/>
            <a:rect l="l" t="t" r="r" b="b"/>
            <a:pathLst>
              <a:path w="1843026" h="1843026">
                <a:moveTo>
                  <a:pt x="0" y="0"/>
                </a:moveTo>
                <a:lnTo>
                  <a:pt x="1843025" y="0"/>
                </a:lnTo>
                <a:lnTo>
                  <a:pt x="1843025" y="1843026"/>
                </a:lnTo>
                <a:lnTo>
                  <a:pt x="0" y="1843026"/>
                </a:lnTo>
                <a:lnTo>
                  <a:pt x="0" y="0"/>
                </a:lnTo>
                <a:close/>
              </a:path>
            </a:pathLst>
          </a:custGeom>
          <a:blipFill>
            <a:blip r:embed="rId2"/>
            <a:stretch>
              <a:fillRect/>
            </a:stretch>
          </a:blipFill>
        </p:spPr>
        <p:txBody>
          <a:bodyPr/>
          <a:lstStyle/>
          <a:p>
            <a:endParaRPr lang="en-US"/>
          </a:p>
        </p:txBody>
      </p:sp>
      <p:sp>
        <p:nvSpPr>
          <p:cNvPr id="6" name="Freeform 6"/>
          <p:cNvSpPr/>
          <p:nvPr/>
        </p:nvSpPr>
        <p:spPr>
          <a:xfrm rot="991722">
            <a:off x="12092488" y="2709991"/>
            <a:ext cx="5491388" cy="8229600"/>
          </a:xfrm>
          <a:custGeom>
            <a:avLst/>
            <a:gdLst/>
            <a:ahLst/>
            <a:cxnLst/>
            <a:rect l="l" t="t" r="r" b="b"/>
            <a:pathLst>
              <a:path w="5491388" h="8229600">
                <a:moveTo>
                  <a:pt x="0" y="0"/>
                </a:moveTo>
                <a:lnTo>
                  <a:pt x="5491388" y="0"/>
                </a:lnTo>
                <a:lnTo>
                  <a:pt x="5491388" y="8229600"/>
                </a:lnTo>
                <a:lnTo>
                  <a:pt x="0" y="8229600"/>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9144000" y="1219200"/>
            <a:ext cx="9144000" cy="1007570"/>
          </a:xfrm>
          <a:prstGeom prst="rect">
            <a:avLst/>
          </a:prstGeom>
        </p:spPr>
        <p:txBody>
          <a:bodyPr lIns="0" tIns="0" rIns="0" bIns="0" rtlCol="0" anchor="t">
            <a:spAutoFit/>
          </a:bodyPr>
          <a:lstStyle/>
          <a:p>
            <a:pPr algn="l">
              <a:lnSpc>
                <a:spcPts val="7578"/>
              </a:lnSpc>
            </a:pPr>
            <a:r>
              <a:rPr lang="en-US" sz="7894">
                <a:solidFill>
                  <a:srgbClr val="FFFFFF"/>
                </a:solidFill>
                <a:latin typeface="League Spartan"/>
                <a:ea typeface="League Spartan"/>
                <a:cs typeface="League Spartan"/>
                <a:sym typeface="League Spartan"/>
              </a:rPr>
              <a:t>INTRODUCTION</a:t>
            </a:r>
          </a:p>
        </p:txBody>
      </p:sp>
      <p:sp>
        <p:nvSpPr>
          <p:cNvPr id="8" name="TextBox 8"/>
          <p:cNvSpPr txBox="1"/>
          <p:nvPr/>
        </p:nvSpPr>
        <p:spPr>
          <a:xfrm>
            <a:off x="1589187" y="3147764"/>
            <a:ext cx="10896189" cy="901700"/>
          </a:xfrm>
          <a:prstGeom prst="rect">
            <a:avLst/>
          </a:prstGeom>
        </p:spPr>
        <p:txBody>
          <a:bodyPr lIns="0" tIns="0" rIns="0" bIns="0" rtlCol="0" anchor="t">
            <a:spAutoFit/>
          </a:bodyPr>
          <a:lstStyle/>
          <a:p>
            <a:pPr algn="l">
              <a:lnSpc>
                <a:spcPts val="7000"/>
              </a:lnSpc>
              <a:spcBef>
                <a:spcPct val="0"/>
              </a:spcBef>
            </a:pPr>
            <a:r>
              <a:rPr lang="en-US" sz="5000" spc="-215">
                <a:solidFill>
                  <a:srgbClr val="FFFFFF"/>
                </a:solidFill>
                <a:latin typeface="Poppins"/>
                <a:ea typeface="Poppins"/>
                <a:cs typeface="Poppins"/>
                <a:sym typeface="Poppins"/>
              </a:rPr>
              <a:t>Why Social Media</a:t>
            </a:r>
          </a:p>
        </p:txBody>
      </p:sp>
      <p:sp>
        <p:nvSpPr>
          <p:cNvPr id="9" name="TextBox 9"/>
          <p:cNvSpPr txBox="1"/>
          <p:nvPr/>
        </p:nvSpPr>
        <p:spPr>
          <a:xfrm>
            <a:off x="1589187" y="4232275"/>
            <a:ext cx="10023821" cy="2228110"/>
          </a:xfrm>
          <a:prstGeom prst="rect">
            <a:avLst/>
          </a:prstGeom>
        </p:spPr>
        <p:txBody>
          <a:bodyPr lIns="0" tIns="0" rIns="0" bIns="0" rtlCol="0" anchor="t">
            <a:spAutoFit/>
          </a:bodyPr>
          <a:lstStyle/>
          <a:p>
            <a:pPr algn="l">
              <a:lnSpc>
                <a:spcPts val="3499"/>
              </a:lnSpc>
              <a:spcBef>
                <a:spcPct val="0"/>
              </a:spcBef>
            </a:pPr>
            <a:r>
              <a:rPr lang="en-US" sz="2499" spc="-107" dirty="0">
                <a:solidFill>
                  <a:srgbClr val="FFFFFF"/>
                </a:solidFill>
                <a:latin typeface="Poppins"/>
                <a:ea typeface="Poppins"/>
                <a:cs typeface="Poppins"/>
                <a:sym typeface="Poppins"/>
              </a:rPr>
              <a:t>The purpose of social media is to stay in touch and inform those in our circles about our lives. The purpose for clubs is to keep in touch with our members, educate our community, support our elected</a:t>
            </a:r>
          </a:p>
          <a:p>
            <a:pPr algn="l">
              <a:lnSpc>
                <a:spcPts val="3499"/>
              </a:lnSpc>
              <a:spcBef>
                <a:spcPct val="0"/>
              </a:spcBef>
            </a:pPr>
            <a:r>
              <a:rPr lang="en-US" sz="2499" spc="-107" dirty="0">
                <a:solidFill>
                  <a:srgbClr val="FFFFFF"/>
                </a:solidFill>
                <a:latin typeface="Poppins"/>
                <a:ea typeface="Poppins"/>
                <a:cs typeface="Poppins"/>
                <a:sym typeface="Poppins"/>
              </a:rPr>
              <a:t>officials, and so much more. Let’s explore the new TFRW Guidelines and how your club can make the most of social media.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1F212D">
                <a:alpha val="100000"/>
              </a:srgbClr>
            </a:gs>
            <a:gs pos="50000">
              <a:srgbClr val="161922">
                <a:alpha val="100000"/>
              </a:srgbClr>
            </a:gs>
            <a:gs pos="100000">
              <a:srgbClr val="000002">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107557" y="1305257"/>
            <a:ext cx="5598510" cy="3211237"/>
            <a:chOff x="0" y="0"/>
            <a:chExt cx="7981950" cy="4578350"/>
          </a:xfrm>
        </p:grpSpPr>
        <p:sp>
          <p:nvSpPr>
            <p:cNvPr id="3" name="Freeform 3"/>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US"/>
            </a:p>
          </p:txBody>
        </p:sp>
        <p:sp>
          <p:nvSpPr>
            <p:cNvPr id="4" name="Freeform 4"/>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txBody>
            <a:bodyPr/>
            <a:lstStyle/>
            <a:p>
              <a:endParaRPr lang="en-US"/>
            </a:p>
          </p:txBody>
        </p:sp>
        <p:sp>
          <p:nvSpPr>
            <p:cNvPr id="5" name="Freeform 5"/>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txBody>
            <a:bodyPr/>
            <a:lstStyle/>
            <a:p>
              <a:endParaRPr lang="en-US"/>
            </a:p>
          </p:txBody>
        </p:sp>
        <p:sp>
          <p:nvSpPr>
            <p:cNvPr id="6" name="Freeform 6"/>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txBody>
            <a:bodyPr/>
            <a:lstStyle/>
            <a:p>
              <a:endParaRPr lang="en-US"/>
            </a:p>
          </p:txBody>
        </p:sp>
        <p:sp>
          <p:nvSpPr>
            <p:cNvPr id="7" name="Freeform 7"/>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2"/>
              <a:stretch>
                <a:fillRect t="-4726" b="-4726"/>
              </a:stretch>
            </a:blipFill>
          </p:spPr>
          <p:txBody>
            <a:bodyPr/>
            <a:lstStyle/>
            <a:p>
              <a:endParaRPr lang="en-US"/>
            </a:p>
          </p:txBody>
        </p:sp>
      </p:grpSp>
      <p:sp>
        <p:nvSpPr>
          <p:cNvPr id="8" name="TextBox 8"/>
          <p:cNvSpPr txBox="1"/>
          <p:nvPr/>
        </p:nvSpPr>
        <p:spPr>
          <a:xfrm>
            <a:off x="478563" y="2904421"/>
            <a:ext cx="11628994" cy="1177889"/>
          </a:xfrm>
          <a:prstGeom prst="rect">
            <a:avLst/>
          </a:prstGeom>
        </p:spPr>
        <p:txBody>
          <a:bodyPr lIns="0" tIns="0" rIns="0" bIns="0" rtlCol="0" anchor="t">
            <a:spAutoFit/>
          </a:bodyPr>
          <a:lstStyle/>
          <a:p>
            <a:pPr algn="l">
              <a:lnSpc>
                <a:spcPts val="8776"/>
              </a:lnSpc>
            </a:pPr>
            <a:r>
              <a:rPr lang="en-US" sz="9142">
                <a:solidFill>
                  <a:srgbClr val="FFFFFF"/>
                </a:solidFill>
                <a:latin typeface="League Spartan"/>
                <a:ea typeface="League Spartan"/>
                <a:cs typeface="League Spartan"/>
                <a:sym typeface="League Spartan"/>
              </a:rPr>
              <a:t>TFRW GUIDELINES</a:t>
            </a:r>
          </a:p>
        </p:txBody>
      </p:sp>
      <p:grpSp>
        <p:nvGrpSpPr>
          <p:cNvPr id="9" name="Group 9"/>
          <p:cNvGrpSpPr/>
          <p:nvPr/>
        </p:nvGrpSpPr>
        <p:grpSpPr>
          <a:xfrm>
            <a:off x="400820" y="5143500"/>
            <a:ext cx="17486360" cy="4813299"/>
            <a:chOff x="0" y="0"/>
            <a:chExt cx="4605461" cy="1267700"/>
          </a:xfrm>
        </p:grpSpPr>
        <p:sp>
          <p:nvSpPr>
            <p:cNvPr id="10" name="Freeform 10"/>
            <p:cNvSpPr/>
            <p:nvPr/>
          </p:nvSpPr>
          <p:spPr>
            <a:xfrm>
              <a:off x="0" y="0"/>
              <a:ext cx="4605461" cy="1267700"/>
            </a:xfrm>
            <a:custGeom>
              <a:avLst/>
              <a:gdLst/>
              <a:ahLst/>
              <a:cxnLst/>
              <a:rect l="l" t="t" r="r" b="b"/>
              <a:pathLst>
                <a:path w="4605461" h="1267700">
                  <a:moveTo>
                    <a:pt x="8855" y="0"/>
                  </a:moveTo>
                  <a:lnTo>
                    <a:pt x="4596606" y="0"/>
                  </a:lnTo>
                  <a:cubicBezTo>
                    <a:pt x="4601497" y="0"/>
                    <a:pt x="4605461" y="3964"/>
                    <a:pt x="4605461" y="8855"/>
                  </a:cubicBezTo>
                  <a:lnTo>
                    <a:pt x="4605461" y="1258845"/>
                  </a:lnTo>
                  <a:cubicBezTo>
                    <a:pt x="4605461" y="1263736"/>
                    <a:pt x="4601497" y="1267700"/>
                    <a:pt x="4596606" y="1267700"/>
                  </a:cubicBezTo>
                  <a:lnTo>
                    <a:pt x="8855" y="1267700"/>
                  </a:lnTo>
                  <a:cubicBezTo>
                    <a:pt x="3964" y="1267700"/>
                    <a:pt x="0" y="1263736"/>
                    <a:pt x="0" y="1258845"/>
                  </a:cubicBezTo>
                  <a:lnTo>
                    <a:pt x="0" y="8855"/>
                  </a:lnTo>
                  <a:cubicBezTo>
                    <a:pt x="0" y="3964"/>
                    <a:pt x="3964" y="0"/>
                    <a:pt x="8855" y="0"/>
                  </a:cubicBezTo>
                  <a:close/>
                </a:path>
              </a:pathLst>
            </a:custGeom>
            <a:ln w="19050" cap="sq">
              <a:solidFill>
                <a:srgbClr val="FFFFFF"/>
              </a:solidFill>
              <a:prstDash val="solid"/>
              <a:miter/>
            </a:ln>
          </p:spPr>
          <p:txBody>
            <a:bodyPr/>
            <a:lstStyle/>
            <a:p>
              <a:endParaRPr lang="en-US"/>
            </a:p>
          </p:txBody>
        </p:sp>
        <p:sp>
          <p:nvSpPr>
            <p:cNvPr id="11" name="TextBox 11"/>
            <p:cNvSpPr txBox="1"/>
            <p:nvPr/>
          </p:nvSpPr>
          <p:spPr>
            <a:xfrm>
              <a:off x="0" y="-66675"/>
              <a:ext cx="4605461" cy="1334375"/>
            </a:xfrm>
            <a:prstGeom prst="rect">
              <a:avLst/>
            </a:prstGeom>
          </p:spPr>
          <p:txBody>
            <a:bodyPr lIns="50800" tIns="50800" rIns="50800" bIns="50800" rtlCol="0" anchor="ctr"/>
            <a:lstStyle/>
            <a:p>
              <a:pPr algn="ctr">
                <a:lnSpc>
                  <a:spcPts val="3359"/>
                </a:lnSpc>
              </a:pPr>
              <a:endParaRPr/>
            </a:p>
          </p:txBody>
        </p:sp>
      </p:grpSp>
      <p:sp>
        <p:nvSpPr>
          <p:cNvPr id="12" name="TextBox 12"/>
          <p:cNvSpPr txBox="1"/>
          <p:nvPr/>
        </p:nvSpPr>
        <p:spPr>
          <a:xfrm>
            <a:off x="799431" y="5503606"/>
            <a:ext cx="5178831" cy="3574633"/>
          </a:xfrm>
          <a:prstGeom prst="rect">
            <a:avLst/>
          </a:prstGeom>
        </p:spPr>
        <p:txBody>
          <a:bodyPr lIns="0" tIns="0" rIns="0" bIns="0" rtlCol="0" anchor="t">
            <a:spAutoFit/>
          </a:bodyPr>
          <a:lstStyle/>
          <a:p>
            <a:pPr algn="l">
              <a:lnSpc>
                <a:spcPts val="3499"/>
              </a:lnSpc>
            </a:pPr>
            <a:r>
              <a:rPr lang="en-US" sz="2499" spc="-107" dirty="0">
                <a:solidFill>
                  <a:srgbClr val="FFFFFF"/>
                </a:solidFill>
                <a:latin typeface="Poppins"/>
                <a:ea typeface="Poppins"/>
                <a:cs typeface="Poppins"/>
                <a:sym typeface="Poppins"/>
              </a:rPr>
              <a:t>The Club should own all the club’s social media accounts.</a:t>
            </a:r>
          </a:p>
          <a:p>
            <a:pPr algn="l">
              <a:lnSpc>
                <a:spcPts val="3499"/>
              </a:lnSpc>
            </a:pPr>
            <a:endParaRPr lang="en-US" sz="2499" spc="-107" dirty="0">
              <a:solidFill>
                <a:srgbClr val="FFFFFF"/>
              </a:solidFill>
              <a:latin typeface="Poppins"/>
              <a:ea typeface="Poppins"/>
              <a:cs typeface="Poppins"/>
              <a:sym typeface="Poppins"/>
            </a:endParaRPr>
          </a:p>
          <a:p>
            <a:pPr algn="l">
              <a:lnSpc>
                <a:spcPts val="3499"/>
              </a:lnSpc>
            </a:pPr>
            <a:r>
              <a:rPr lang="en-US" sz="2499" spc="-107" dirty="0">
                <a:solidFill>
                  <a:srgbClr val="FFFFFF"/>
                </a:solidFill>
                <a:latin typeface="Poppins"/>
                <a:ea typeface="Poppins"/>
                <a:cs typeface="Poppins"/>
                <a:sym typeface="Poppins"/>
              </a:rPr>
              <a:t>Each social media account should have 3 administrators - President, the Social Media Chair,</a:t>
            </a:r>
          </a:p>
          <a:p>
            <a:pPr algn="l">
              <a:lnSpc>
                <a:spcPts val="3499"/>
              </a:lnSpc>
              <a:spcBef>
                <a:spcPct val="0"/>
              </a:spcBef>
            </a:pPr>
            <a:r>
              <a:rPr lang="en-US" sz="2499" spc="-107" dirty="0">
                <a:solidFill>
                  <a:srgbClr val="FFFFFF"/>
                </a:solidFill>
                <a:latin typeface="Poppins"/>
                <a:ea typeface="Poppins"/>
                <a:cs typeface="Poppins"/>
                <a:sym typeface="Poppins"/>
              </a:rPr>
              <a:t>and her backup. All other can be an editor.</a:t>
            </a:r>
          </a:p>
        </p:txBody>
      </p:sp>
      <p:sp>
        <p:nvSpPr>
          <p:cNvPr id="13" name="TextBox 13"/>
          <p:cNvSpPr txBox="1"/>
          <p:nvPr/>
        </p:nvSpPr>
        <p:spPr>
          <a:xfrm>
            <a:off x="6550483" y="5503606"/>
            <a:ext cx="5305721" cy="3508375"/>
          </a:xfrm>
          <a:prstGeom prst="rect">
            <a:avLst/>
          </a:prstGeom>
        </p:spPr>
        <p:txBody>
          <a:bodyPr lIns="0" tIns="0" rIns="0" bIns="0" rtlCol="0" anchor="t">
            <a:spAutoFit/>
          </a:bodyPr>
          <a:lstStyle/>
          <a:p>
            <a:pPr algn="l">
              <a:lnSpc>
                <a:spcPts val="3499"/>
              </a:lnSpc>
            </a:pPr>
            <a:r>
              <a:rPr lang="en-US" sz="2499" spc="-107">
                <a:solidFill>
                  <a:srgbClr val="FFFFFF"/>
                </a:solidFill>
                <a:latin typeface="Poppins"/>
                <a:ea typeface="Poppins"/>
                <a:cs typeface="Poppins"/>
                <a:sym typeface="Poppins"/>
              </a:rPr>
              <a:t>Create an inventory of all email access,  passwords, and people with access.</a:t>
            </a:r>
          </a:p>
          <a:p>
            <a:pPr algn="l">
              <a:lnSpc>
                <a:spcPts val="3499"/>
              </a:lnSpc>
            </a:pPr>
            <a:endParaRPr lang="en-US" sz="2499" spc="-107">
              <a:solidFill>
                <a:srgbClr val="FFFFFF"/>
              </a:solidFill>
              <a:latin typeface="Poppins"/>
              <a:ea typeface="Poppins"/>
              <a:cs typeface="Poppins"/>
              <a:sym typeface="Poppins"/>
            </a:endParaRPr>
          </a:p>
          <a:p>
            <a:pPr algn="l">
              <a:lnSpc>
                <a:spcPts val="3499"/>
              </a:lnSpc>
              <a:spcBef>
                <a:spcPct val="0"/>
              </a:spcBef>
            </a:pPr>
            <a:r>
              <a:rPr lang="en-US" sz="2499" spc="-107">
                <a:solidFill>
                  <a:srgbClr val="FFFFFF"/>
                </a:solidFill>
                <a:latin typeface="Poppins"/>
                <a:ea typeface="Poppins"/>
                <a:cs typeface="Poppins"/>
                <a:sym typeface="Poppins"/>
              </a:rPr>
              <a:t>Ensure all “About” information is constant across all channels. - Website, contact, meeting information, and proper disclouser.</a:t>
            </a:r>
          </a:p>
        </p:txBody>
      </p:sp>
      <p:sp>
        <p:nvSpPr>
          <p:cNvPr id="14" name="Freeform 14"/>
          <p:cNvSpPr/>
          <p:nvPr/>
        </p:nvSpPr>
        <p:spPr>
          <a:xfrm>
            <a:off x="799431" y="383744"/>
            <a:ext cx="1843026" cy="1843026"/>
          </a:xfrm>
          <a:custGeom>
            <a:avLst/>
            <a:gdLst/>
            <a:ahLst/>
            <a:cxnLst/>
            <a:rect l="l" t="t" r="r" b="b"/>
            <a:pathLst>
              <a:path w="1843026" h="1843026">
                <a:moveTo>
                  <a:pt x="0" y="0"/>
                </a:moveTo>
                <a:lnTo>
                  <a:pt x="1843025" y="0"/>
                </a:lnTo>
                <a:lnTo>
                  <a:pt x="1843025" y="1843026"/>
                </a:lnTo>
                <a:lnTo>
                  <a:pt x="0" y="1843026"/>
                </a:lnTo>
                <a:lnTo>
                  <a:pt x="0" y="0"/>
                </a:lnTo>
                <a:close/>
              </a:path>
            </a:pathLst>
          </a:custGeom>
          <a:blipFill>
            <a:blip r:embed="rId3"/>
            <a:stretch>
              <a:fillRect/>
            </a:stretch>
          </a:blipFill>
        </p:spPr>
        <p:txBody>
          <a:bodyPr/>
          <a:lstStyle/>
          <a:p>
            <a:endParaRPr lang="en-US"/>
          </a:p>
        </p:txBody>
      </p:sp>
      <p:sp>
        <p:nvSpPr>
          <p:cNvPr id="15" name="TextBox 15"/>
          <p:cNvSpPr txBox="1"/>
          <p:nvPr/>
        </p:nvSpPr>
        <p:spPr>
          <a:xfrm>
            <a:off x="12428425" y="5324474"/>
            <a:ext cx="4956774" cy="4384675"/>
          </a:xfrm>
          <a:prstGeom prst="rect">
            <a:avLst/>
          </a:prstGeom>
        </p:spPr>
        <p:txBody>
          <a:bodyPr lIns="0" tIns="0" rIns="0" bIns="0" rtlCol="0" anchor="t">
            <a:spAutoFit/>
          </a:bodyPr>
          <a:lstStyle/>
          <a:p>
            <a:pPr algn="l">
              <a:lnSpc>
                <a:spcPts val="3499"/>
              </a:lnSpc>
            </a:pPr>
            <a:r>
              <a:rPr lang="en-US" sz="2499" spc="-107">
                <a:solidFill>
                  <a:srgbClr val="FFFFFF"/>
                </a:solidFill>
                <a:latin typeface="Poppins"/>
                <a:ea typeface="Poppins"/>
                <a:cs typeface="Poppins"/>
                <a:sym typeface="Poppins"/>
              </a:rPr>
              <a:t>Make sure to take a moment to read and comprehend the </a:t>
            </a:r>
            <a:r>
              <a:rPr lang="en-US" sz="2499" b="1" spc="-107">
                <a:solidFill>
                  <a:srgbClr val="FFFFFF"/>
                </a:solidFill>
                <a:latin typeface="Poppins Bold"/>
                <a:ea typeface="Poppins Bold"/>
                <a:cs typeface="Poppins Bold"/>
                <a:sym typeface="Poppins Bold"/>
              </a:rPr>
              <a:t>TFRW Social Media Guidelines, the Policy of Candidate Fairness, and the Disclaimers to be used.</a:t>
            </a:r>
            <a:r>
              <a:rPr lang="en-US" sz="2499" spc="-107">
                <a:solidFill>
                  <a:srgbClr val="FFFFFF"/>
                </a:solidFill>
                <a:latin typeface="Poppins"/>
                <a:ea typeface="Poppins"/>
                <a:cs typeface="Poppins"/>
                <a:sym typeface="Poppins"/>
              </a:rPr>
              <a:t> These guidelines and policies are designed to assist your club in</a:t>
            </a:r>
          </a:p>
          <a:p>
            <a:pPr algn="l">
              <a:lnSpc>
                <a:spcPts val="3499"/>
              </a:lnSpc>
              <a:spcBef>
                <a:spcPct val="0"/>
              </a:spcBef>
            </a:pPr>
            <a:r>
              <a:rPr lang="en-US" sz="2499" spc="-107">
                <a:solidFill>
                  <a:srgbClr val="FFFFFF"/>
                </a:solidFill>
                <a:latin typeface="Poppins"/>
                <a:ea typeface="Poppins"/>
                <a:cs typeface="Poppins"/>
                <a:sym typeface="Poppins"/>
              </a:rPr>
              <a:t>building a strong brand presence and becoming a leader in your community.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1F212D">
                <a:alpha val="100000"/>
              </a:srgbClr>
            </a:gs>
            <a:gs pos="50000">
              <a:srgbClr val="161922">
                <a:alpha val="100000"/>
              </a:srgbClr>
            </a:gs>
            <a:gs pos="100000">
              <a:srgbClr val="000002">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621915" y="-690022"/>
            <a:ext cx="5879926" cy="3876891"/>
            <a:chOff x="0" y="0"/>
            <a:chExt cx="808049" cy="532782"/>
          </a:xfrm>
        </p:grpSpPr>
        <p:sp>
          <p:nvSpPr>
            <p:cNvPr id="3" name="Freeform 3"/>
            <p:cNvSpPr/>
            <p:nvPr/>
          </p:nvSpPr>
          <p:spPr>
            <a:xfrm>
              <a:off x="0" y="0"/>
              <a:ext cx="808049" cy="532782"/>
            </a:xfrm>
            <a:custGeom>
              <a:avLst/>
              <a:gdLst/>
              <a:ahLst/>
              <a:cxnLst/>
              <a:rect l="l" t="t" r="r" b="b"/>
              <a:pathLst>
                <a:path w="808049" h="532782">
                  <a:moveTo>
                    <a:pt x="105334" y="0"/>
                  </a:moveTo>
                  <a:lnTo>
                    <a:pt x="702715" y="0"/>
                  </a:lnTo>
                  <a:cubicBezTo>
                    <a:pt x="760890" y="0"/>
                    <a:pt x="808049" y="47159"/>
                    <a:pt x="808049" y="105334"/>
                  </a:cubicBezTo>
                  <a:lnTo>
                    <a:pt x="808049" y="427448"/>
                  </a:lnTo>
                  <a:cubicBezTo>
                    <a:pt x="808049" y="485622"/>
                    <a:pt x="760890" y="532782"/>
                    <a:pt x="702715" y="532782"/>
                  </a:cubicBezTo>
                  <a:lnTo>
                    <a:pt x="105334" y="532782"/>
                  </a:lnTo>
                  <a:cubicBezTo>
                    <a:pt x="47159" y="532782"/>
                    <a:pt x="0" y="485622"/>
                    <a:pt x="0" y="427448"/>
                  </a:cubicBezTo>
                  <a:lnTo>
                    <a:pt x="0" y="105334"/>
                  </a:lnTo>
                  <a:cubicBezTo>
                    <a:pt x="0" y="47159"/>
                    <a:pt x="47159" y="0"/>
                    <a:pt x="105334" y="0"/>
                  </a:cubicBezTo>
                  <a:close/>
                </a:path>
              </a:pathLst>
            </a:custGeom>
            <a:blipFill>
              <a:blip r:embed="rId2"/>
              <a:stretch>
                <a:fillRect t="-851" b="-351"/>
              </a:stretch>
            </a:blipFill>
          </p:spPr>
          <p:txBody>
            <a:bodyPr/>
            <a:lstStyle/>
            <a:p>
              <a:endParaRPr lang="en-US"/>
            </a:p>
          </p:txBody>
        </p:sp>
      </p:grpSp>
      <p:sp>
        <p:nvSpPr>
          <p:cNvPr id="4" name="TextBox 4"/>
          <p:cNvSpPr txBox="1"/>
          <p:nvPr/>
        </p:nvSpPr>
        <p:spPr>
          <a:xfrm>
            <a:off x="5705779" y="1927306"/>
            <a:ext cx="11080882" cy="1146185"/>
          </a:xfrm>
          <a:prstGeom prst="rect">
            <a:avLst/>
          </a:prstGeom>
        </p:spPr>
        <p:txBody>
          <a:bodyPr lIns="0" tIns="0" rIns="0" bIns="0" rtlCol="0" anchor="t">
            <a:spAutoFit/>
          </a:bodyPr>
          <a:lstStyle/>
          <a:p>
            <a:pPr algn="l">
              <a:lnSpc>
                <a:spcPts val="8516"/>
              </a:lnSpc>
            </a:pPr>
            <a:r>
              <a:rPr lang="en-US" sz="8870">
                <a:solidFill>
                  <a:srgbClr val="FFFFFF"/>
                </a:solidFill>
                <a:latin typeface="League Spartan"/>
                <a:ea typeface="League Spartan"/>
                <a:cs typeface="League Spartan"/>
                <a:sym typeface="League Spartan"/>
              </a:rPr>
              <a:t>WHAT TO POST?</a:t>
            </a:r>
          </a:p>
        </p:txBody>
      </p:sp>
      <p:sp>
        <p:nvSpPr>
          <p:cNvPr id="5" name="Freeform 5"/>
          <p:cNvSpPr/>
          <p:nvPr/>
        </p:nvSpPr>
        <p:spPr>
          <a:xfrm>
            <a:off x="15708988" y="605801"/>
            <a:ext cx="1843026" cy="1843026"/>
          </a:xfrm>
          <a:custGeom>
            <a:avLst/>
            <a:gdLst/>
            <a:ahLst/>
            <a:cxnLst/>
            <a:rect l="l" t="t" r="r" b="b"/>
            <a:pathLst>
              <a:path w="1843026" h="1843026">
                <a:moveTo>
                  <a:pt x="0" y="0"/>
                </a:moveTo>
                <a:lnTo>
                  <a:pt x="1843026" y="0"/>
                </a:lnTo>
                <a:lnTo>
                  <a:pt x="1843026" y="1843026"/>
                </a:lnTo>
                <a:lnTo>
                  <a:pt x="0" y="1843026"/>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5845332" y="2968716"/>
            <a:ext cx="11096743" cy="618491"/>
          </a:xfrm>
          <a:prstGeom prst="rect">
            <a:avLst/>
          </a:prstGeom>
        </p:spPr>
        <p:txBody>
          <a:bodyPr lIns="0" tIns="0" rIns="0" bIns="0" rtlCol="0" anchor="t">
            <a:spAutoFit/>
          </a:bodyPr>
          <a:lstStyle/>
          <a:p>
            <a:pPr algn="l">
              <a:lnSpc>
                <a:spcPts val="4759"/>
              </a:lnSpc>
              <a:spcBef>
                <a:spcPct val="0"/>
              </a:spcBef>
            </a:pPr>
            <a:r>
              <a:rPr lang="en-US" sz="3399" spc="-146">
                <a:solidFill>
                  <a:srgbClr val="FFFFFF"/>
                </a:solidFill>
                <a:latin typeface="Poppins"/>
                <a:ea typeface="Poppins"/>
                <a:cs typeface="Poppins"/>
                <a:sym typeface="Poppins"/>
              </a:rPr>
              <a:t>Keep your club’s online presence professional but fun.</a:t>
            </a:r>
          </a:p>
        </p:txBody>
      </p:sp>
      <p:grpSp>
        <p:nvGrpSpPr>
          <p:cNvPr id="7" name="Group 7"/>
          <p:cNvGrpSpPr/>
          <p:nvPr/>
        </p:nvGrpSpPr>
        <p:grpSpPr>
          <a:xfrm>
            <a:off x="4382770" y="4386913"/>
            <a:ext cx="7580630" cy="1090395"/>
            <a:chOff x="0" y="0"/>
            <a:chExt cx="10107506" cy="1453860"/>
          </a:xfrm>
        </p:grpSpPr>
        <p:sp>
          <p:nvSpPr>
            <p:cNvPr id="8" name="Freeform 8"/>
            <p:cNvSpPr/>
            <p:nvPr/>
          </p:nvSpPr>
          <p:spPr>
            <a:xfrm>
              <a:off x="0" y="0"/>
              <a:ext cx="1447912" cy="1447912"/>
            </a:xfrm>
            <a:custGeom>
              <a:avLst/>
              <a:gdLst/>
              <a:ahLst/>
              <a:cxnLst/>
              <a:rect l="l" t="t" r="r" b="b"/>
              <a:pathLst>
                <a:path w="1447912" h="1447912">
                  <a:moveTo>
                    <a:pt x="0" y="0"/>
                  </a:moveTo>
                  <a:lnTo>
                    <a:pt x="1447912" y="0"/>
                  </a:lnTo>
                  <a:lnTo>
                    <a:pt x="1447912" y="1447912"/>
                  </a:lnTo>
                  <a:lnTo>
                    <a:pt x="0" y="14479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740012" y="39681"/>
              <a:ext cx="1368551" cy="1368551"/>
            </a:xfrm>
            <a:custGeom>
              <a:avLst/>
              <a:gdLst/>
              <a:ahLst/>
              <a:cxnLst/>
              <a:rect l="l" t="t" r="r" b="b"/>
              <a:pathLst>
                <a:path w="1368551" h="1368551">
                  <a:moveTo>
                    <a:pt x="0" y="0"/>
                  </a:moveTo>
                  <a:lnTo>
                    <a:pt x="1368551" y="0"/>
                  </a:lnTo>
                  <a:lnTo>
                    <a:pt x="1368551" y="1368551"/>
                  </a:lnTo>
                  <a:lnTo>
                    <a:pt x="0" y="1368551"/>
                  </a:lnTo>
                  <a:lnTo>
                    <a:pt x="0" y="0"/>
                  </a:lnTo>
                  <a:close/>
                </a:path>
              </a:pathLst>
            </a:custGeom>
            <a:blipFill>
              <a:blip r:embed="rId6"/>
              <a:stretch>
                <a:fillRect/>
              </a:stretch>
            </a:blipFill>
          </p:spPr>
          <p:txBody>
            <a:bodyPr/>
            <a:lstStyle/>
            <a:p>
              <a:endParaRPr lang="en-US"/>
            </a:p>
          </p:txBody>
        </p:sp>
        <p:sp>
          <p:nvSpPr>
            <p:cNvPr id="10" name="Freeform 10"/>
            <p:cNvSpPr/>
            <p:nvPr/>
          </p:nvSpPr>
          <p:spPr>
            <a:xfrm>
              <a:off x="3403311" y="70916"/>
              <a:ext cx="1284360" cy="1310571"/>
            </a:xfrm>
            <a:custGeom>
              <a:avLst/>
              <a:gdLst/>
              <a:ahLst/>
              <a:cxnLst/>
              <a:rect l="l" t="t" r="r" b="b"/>
              <a:pathLst>
                <a:path w="1284360" h="1310571">
                  <a:moveTo>
                    <a:pt x="0" y="0"/>
                  </a:moveTo>
                  <a:lnTo>
                    <a:pt x="1284360" y="0"/>
                  </a:lnTo>
                  <a:lnTo>
                    <a:pt x="1284360" y="1310571"/>
                  </a:lnTo>
                  <a:lnTo>
                    <a:pt x="0" y="13105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4979771" y="39681"/>
              <a:ext cx="2004636" cy="1414179"/>
            </a:xfrm>
            <a:custGeom>
              <a:avLst/>
              <a:gdLst/>
              <a:ahLst/>
              <a:cxnLst/>
              <a:rect l="l" t="t" r="r" b="b"/>
              <a:pathLst>
                <a:path w="2004636" h="1414179">
                  <a:moveTo>
                    <a:pt x="0" y="0"/>
                  </a:moveTo>
                  <a:lnTo>
                    <a:pt x="2004635" y="0"/>
                  </a:lnTo>
                  <a:lnTo>
                    <a:pt x="2004635" y="1414179"/>
                  </a:lnTo>
                  <a:lnTo>
                    <a:pt x="0" y="1414179"/>
                  </a:lnTo>
                  <a:lnTo>
                    <a:pt x="0" y="0"/>
                  </a:lnTo>
                  <a:close/>
                </a:path>
              </a:pathLst>
            </a:custGeom>
            <a:blipFill>
              <a:blip r:embed="rId9"/>
              <a:stretch>
                <a:fillRect/>
              </a:stretch>
            </a:blipFill>
          </p:spPr>
          <p:txBody>
            <a:bodyPr/>
            <a:lstStyle/>
            <a:p>
              <a:endParaRPr lang="en-US"/>
            </a:p>
          </p:txBody>
        </p:sp>
        <p:sp>
          <p:nvSpPr>
            <p:cNvPr id="12" name="Freeform 12"/>
            <p:cNvSpPr/>
            <p:nvPr/>
          </p:nvSpPr>
          <p:spPr>
            <a:xfrm>
              <a:off x="7233597" y="55298"/>
              <a:ext cx="1382944" cy="1382944"/>
            </a:xfrm>
            <a:custGeom>
              <a:avLst/>
              <a:gdLst/>
              <a:ahLst/>
              <a:cxnLst/>
              <a:rect l="l" t="t" r="r" b="b"/>
              <a:pathLst>
                <a:path w="1382944" h="1382944">
                  <a:moveTo>
                    <a:pt x="0" y="0"/>
                  </a:moveTo>
                  <a:lnTo>
                    <a:pt x="1382945" y="0"/>
                  </a:lnTo>
                  <a:lnTo>
                    <a:pt x="1382945" y="1382944"/>
                  </a:lnTo>
                  <a:lnTo>
                    <a:pt x="0" y="13829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3" name="Freeform 13"/>
            <p:cNvSpPr/>
            <p:nvPr/>
          </p:nvSpPr>
          <p:spPr>
            <a:xfrm>
              <a:off x="8752261" y="98615"/>
              <a:ext cx="1355245" cy="1355245"/>
            </a:xfrm>
            <a:custGeom>
              <a:avLst/>
              <a:gdLst/>
              <a:ahLst/>
              <a:cxnLst/>
              <a:rect l="l" t="t" r="r" b="b"/>
              <a:pathLst>
                <a:path w="1355245" h="1355245">
                  <a:moveTo>
                    <a:pt x="0" y="0"/>
                  </a:moveTo>
                  <a:lnTo>
                    <a:pt x="1355244" y="0"/>
                  </a:lnTo>
                  <a:lnTo>
                    <a:pt x="1355244" y="1355245"/>
                  </a:lnTo>
                  <a:lnTo>
                    <a:pt x="0" y="1355245"/>
                  </a:lnTo>
                  <a:lnTo>
                    <a:pt x="0" y="0"/>
                  </a:lnTo>
                  <a:close/>
                </a:path>
              </a:pathLst>
            </a:custGeom>
            <a:blipFill>
              <a:blip r:embed="rId12"/>
              <a:stretch>
                <a:fillRect/>
              </a:stretch>
            </a:blipFill>
          </p:spPr>
          <p:txBody>
            <a:bodyPr/>
            <a:lstStyle/>
            <a:p>
              <a:endParaRPr lang="en-US"/>
            </a:p>
          </p:txBody>
        </p:sp>
      </p:grpSp>
      <p:grpSp>
        <p:nvGrpSpPr>
          <p:cNvPr id="14" name="Group 14"/>
          <p:cNvGrpSpPr/>
          <p:nvPr/>
        </p:nvGrpSpPr>
        <p:grpSpPr>
          <a:xfrm>
            <a:off x="711475" y="5968814"/>
            <a:ext cx="16230600" cy="4235196"/>
            <a:chOff x="0" y="0"/>
            <a:chExt cx="21640800" cy="5646928"/>
          </a:xfrm>
        </p:grpSpPr>
        <p:grpSp>
          <p:nvGrpSpPr>
            <p:cNvPr id="15" name="Group 15"/>
            <p:cNvGrpSpPr/>
            <p:nvPr/>
          </p:nvGrpSpPr>
          <p:grpSpPr>
            <a:xfrm>
              <a:off x="0" y="0"/>
              <a:ext cx="21640800" cy="5646928"/>
              <a:chOff x="0" y="0"/>
              <a:chExt cx="4274726" cy="1115442"/>
            </a:xfrm>
          </p:grpSpPr>
          <p:sp>
            <p:nvSpPr>
              <p:cNvPr id="16" name="Freeform 16"/>
              <p:cNvSpPr/>
              <p:nvPr/>
            </p:nvSpPr>
            <p:spPr>
              <a:xfrm>
                <a:off x="0" y="0"/>
                <a:ext cx="4274726" cy="1115442"/>
              </a:xfrm>
              <a:custGeom>
                <a:avLst/>
                <a:gdLst/>
                <a:ahLst/>
                <a:cxnLst/>
                <a:rect l="l" t="t" r="r" b="b"/>
                <a:pathLst>
                  <a:path w="4274726" h="1115442">
                    <a:moveTo>
                      <a:pt x="38160" y="0"/>
                    </a:moveTo>
                    <a:lnTo>
                      <a:pt x="4236566" y="0"/>
                    </a:lnTo>
                    <a:cubicBezTo>
                      <a:pt x="4257641" y="0"/>
                      <a:pt x="4274726" y="17085"/>
                      <a:pt x="4274726" y="38160"/>
                    </a:cubicBezTo>
                    <a:lnTo>
                      <a:pt x="4274726" y="1077283"/>
                    </a:lnTo>
                    <a:cubicBezTo>
                      <a:pt x="4274726" y="1098358"/>
                      <a:pt x="4257641" y="1115442"/>
                      <a:pt x="4236566" y="1115442"/>
                    </a:cubicBezTo>
                    <a:lnTo>
                      <a:pt x="38160" y="1115442"/>
                    </a:lnTo>
                    <a:cubicBezTo>
                      <a:pt x="17085" y="1115442"/>
                      <a:pt x="0" y="1098358"/>
                      <a:pt x="0" y="1077283"/>
                    </a:cubicBezTo>
                    <a:lnTo>
                      <a:pt x="0" y="38160"/>
                    </a:lnTo>
                    <a:cubicBezTo>
                      <a:pt x="0" y="17085"/>
                      <a:pt x="17085" y="0"/>
                      <a:pt x="38160" y="0"/>
                    </a:cubicBezTo>
                    <a:close/>
                  </a:path>
                </a:pathLst>
              </a:custGeom>
              <a:ln w="19050" cap="rnd">
                <a:solidFill>
                  <a:srgbClr val="FFFFFF"/>
                </a:solidFill>
                <a:prstDash val="solid"/>
                <a:round/>
              </a:ln>
            </p:spPr>
            <p:txBody>
              <a:bodyPr/>
              <a:lstStyle/>
              <a:p>
                <a:endParaRPr lang="en-US"/>
              </a:p>
            </p:txBody>
          </p:sp>
          <p:sp>
            <p:nvSpPr>
              <p:cNvPr id="17" name="TextBox 17"/>
              <p:cNvSpPr txBox="1"/>
              <p:nvPr/>
            </p:nvSpPr>
            <p:spPr>
              <a:xfrm>
                <a:off x="0" y="-66675"/>
                <a:ext cx="4274726" cy="1182117"/>
              </a:xfrm>
              <a:prstGeom prst="rect">
                <a:avLst/>
              </a:prstGeom>
            </p:spPr>
            <p:txBody>
              <a:bodyPr lIns="50800" tIns="50800" rIns="50800" bIns="50800" rtlCol="0" anchor="ctr"/>
              <a:lstStyle/>
              <a:p>
                <a:pPr algn="ctr">
                  <a:lnSpc>
                    <a:spcPts val="3359"/>
                  </a:lnSpc>
                </a:pPr>
                <a:endParaRPr/>
              </a:p>
            </p:txBody>
          </p:sp>
        </p:grpSp>
        <p:sp>
          <p:nvSpPr>
            <p:cNvPr id="18" name="TextBox 18"/>
            <p:cNvSpPr txBox="1"/>
            <p:nvPr/>
          </p:nvSpPr>
          <p:spPr>
            <a:xfrm>
              <a:off x="582537" y="170222"/>
              <a:ext cx="6905108" cy="4655608"/>
            </a:xfrm>
            <a:prstGeom prst="rect">
              <a:avLst/>
            </a:prstGeom>
          </p:spPr>
          <p:txBody>
            <a:bodyPr lIns="0" tIns="0" rIns="0" bIns="0" rtlCol="0" anchor="t">
              <a:spAutoFit/>
            </a:bodyPr>
            <a:lstStyle/>
            <a:p>
              <a:pPr algn="l">
                <a:lnSpc>
                  <a:spcPts val="3499"/>
                </a:lnSpc>
                <a:spcBef>
                  <a:spcPct val="0"/>
                </a:spcBef>
              </a:pPr>
              <a:r>
                <a:rPr lang="en-US" sz="2499" spc="-107">
                  <a:solidFill>
                    <a:srgbClr val="FFFFFF"/>
                  </a:solidFill>
                  <a:latin typeface="Poppins"/>
                  <a:ea typeface="Poppins"/>
                  <a:cs typeface="Poppins"/>
                  <a:sym typeface="Poppins"/>
                </a:rPr>
                <a:t>Facebook should only be a business Page, no private groups. Club social media administrators and/or editors should be the only person to make a post and monitor comments. This helps to keep the club in line with the candidate fairness and bylaw rules.</a:t>
              </a:r>
            </a:p>
          </p:txBody>
        </p:sp>
        <p:sp>
          <p:nvSpPr>
            <p:cNvPr id="19" name="TextBox 19"/>
            <p:cNvSpPr txBox="1"/>
            <p:nvPr/>
          </p:nvSpPr>
          <p:spPr>
            <a:xfrm>
              <a:off x="7735266" y="212555"/>
              <a:ext cx="6503290" cy="5239808"/>
            </a:xfrm>
            <a:prstGeom prst="rect">
              <a:avLst/>
            </a:prstGeom>
          </p:spPr>
          <p:txBody>
            <a:bodyPr lIns="0" tIns="0" rIns="0" bIns="0" rtlCol="0" anchor="t">
              <a:spAutoFit/>
            </a:bodyPr>
            <a:lstStyle/>
            <a:p>
              <a:pPr algn="l">
                <a:lnSpc>
                  <a:spcPts val="3499"/>
                </a:lnSpc>
              </a:pPr>
              <a:r>
                <a:rPr lang="en-US" sz="2499" spc="-107">
                  <a:solidFill>
                    <a:srgbClr val="FFFFFF"/>
                  </a:solidFill>
                  <a:latin typeface="Poppins"/>
                  <a:ea typeface="Poppins"/>
                  <a:cs typeface="Poppins"/>
                  <a:sym typeface="Poppins"/>
                </a:rPr>
                <a:t>Post photos from club meetings, events, meeting announcement, use Facebook events, club activities.</a:t>
              </a:r>
            </a:p>
            <a:p>
              <a:pPr algn="l">
                <a:lnSpc>
                  <a:spcPts val="3499"/>
                </a:lnSpc>
              </a:pPr>
              <a:endParaRPr lang="en-US" sz="2499" spc="-107">
                <a:solidFill>
                  <a:srgbClr val="FFFFFF"/>
                </a:solidFill>
                <a:latin typeface="Poppins"/>
                <a:ea typeface="Poppins"/>
                <a:cs typeface="Poppins"/>
                <a:sym typeface="Poppins"/>
              </a:endParaRPr>
            </a:p>
            <a:p>
              <a:pPr algn="l">
                <a:lnSpc>
                  <a:spcPts val="3499"/>
                </a:lnSpc>
                <a:spcBef>
                  <a:spcPct val="0"/>
                </a:spcBef>
              </a:pPr>
              <a:r>
                <a:rPr lang="en-US" sz="2499" spc="-107">
                  <a:solidFill>
                    <a:srgbClr val="FFFFFF"/>
                  </a:solidFill>
                  <a:latin typeface="Poppins"/>
                  <a:ea typeface="Poppins"/>
                  <a:cs typeface="Poppins"/>
                  <a:sym typeface="Poppins"/>
                </a:rPr>
                <a:t>Keep posts current and brief. Utilize Photos, Reels, videos, informative content, upcoming election, etc.</a:t>
              </a:r>
            </a:p>
          </p:txBody>
        </p:sp>
        <p:sp>
          <p:nvSpPr>
            <p:cNvPr id="20" name="TextBox 20"/>
            <p:cNvSpPr txBox="1"/>
            <p:nvPr/>
          </p:nvSpPr>
          <p:spPr>
            <a:xfrm>
              <a:off x="14486177" y="212555"/>
              <a:ext cx="6905108" cy="4655608"/>
            </a:xfrm>
            <a:prstGeom prst="rect">
              <a:avLst/>
            </a:prstGeom>
          </p:spPr>
          <p:txBody>
            <a:bodyPr lIns="0" tIns="0" rIns="0" bIns="0" rtlCol="0" anchor="t">
              <a:spAutoFit/>
            </a:bodyPr>
            <a:lstStyle/>
            <a:p>
              <a:pPr algn="l">
                <a:lnSpc>
                  <a:spcPts val="3499"/>
                </a:lnSpc>
              </a:pPr>
              <a:r>
                <a:rPr lang="en-US" sz="2499" spc="-107">
                  <a:solidFill>
                    <a:srgbClr val="FFFFFF"/>
                  </a:solidFill>
                  <a:latin typeface="Poppins"/>
                  <a:ea typeface="Poppins"/>
                  <a:cs typeface="Poppins"/>
                  <a:sym typeface="Poppins"/>
                </a:rPr>
                <a:t>Share quality content. Share from NFRW, TFRW, GOP, RTP, and Republican officials.</a:t>
              </a:r>
            </a:p>
            <a:p>
              <a:pPr algn="l">
                <a:lnSpc>
                  <a:spcPts val="3499"/>
                </a:lnSpc>
              </a:pPr>
              <a:endParaRPr lang="en-US" sz="2499" spc="-107">
                <a:solidFill>
                  <a:srgbClr val="FFFFFF"/>
                </a:solidFill>
                <a:latin typeface="Poppins"/>
                <a:ea typeface="Poppins"/>
                <a:cs typeface="Poppins"/>
                <a:sym typeface="Poppins"/>
              </a:endParaRPr>
            </a:p>
            <a:p>
              <a:pPr algn="l">
                <a:lnSpc>
                  <a:spcPts val="3499"/>
                </a:lnSpc>
                <a:spcBef>
                  <a:spcPct val="0"/>
                </a:spcBef>
              </a:pPr>
              <a:r>
                <a:rPr lang="en-US" sz="2499" spc="-107">
                  <a:solidFill>
                    <a:srgbClr val="FFFFFF"/>
                  </a:solidFill>
                  <a:latin typeface="Poppins"/>
                  <a:ea typeface="Poppins"/>
                  <a:cs typeface="Poppins"/>
                  <a:sym typeface="Poppins"/>
                </a:rPr>
                <a:t>Post only fact-based information, not opinions of the club president, social media chair, backup, or other members.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1F212D">
                <a:alpha val="100000"/>
              </a:srgbClr>
            </a:gs>
            <a:gs pos="50000">
              <a:srgbClr val="161922">
                <a:alpha val="100000"/>
              </a:srgbClr>
            </a:gs>
            <a:gs pos="100000">
              <a:srgbClr val="000002">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13177542" y="-176306"/>
            <a:ext cx="5879926" cy="3876891"/>
            <a:chOff x="0" y="0"/>
            <a:chExt cx="808049" cy="532782"/>
          </a:xfrm>
        </p:grpSpPr>
        <p:sp>
          <p:nvSpPr>
            <p:cNvPr id="3" name="Freeform 3"/>
            <p:cNvSpPr/>
            <p:nvPr/>
          </p:nvSpPr>
          <p:spPr>
            <a:xfrm>
              <a:off x="0" y="0"/>
              <a:ext cx="808049" cy="532782"/>
            </a:xfrm>
            <a:custGeom>
              <a:avLst/>
              <a:gdLst/>
              <a:ahLst/>
              <a:cxnLst/>
              <a:rect l="l" t="t" r="r" b="b"/>
              <a:pathLst>
                <a:path w="808049" h="532782">
                  <a:moveTo>
                    <a:pt x="105334" y="0"/>
                  </a:moveTo>
                  <a:lnTo>
                    <a:pt x="702715" y="0"/>
                  </a:lnTo>
                  <a:cubicBezTo>
                    <a:pt x="760890" y="0"/>
                    <a:pt x="808049" y="47159"/>
                    <a:pt x="808049" y="105334"/>
                  </a:cubicBezTo>
                  <a:lnTo>
                    <a:pt x="808049" y="427448"/>
                  </a:lnTo>
                  <a:cubicBezTo>
                    <a:pt x="808049" y="485622"/>
                    <a:pt x="760890" y="532782"/>
                    <a:pt x="702715" y="532782"/>
                  </a:cubicBezTo>
                  <a:lnTo>
                    <a:pt x="105334" y="532782"/>
                  </a:lnTo>
                  <a:cubicBezTo>
                    <a:pt x="47159" y="532782"/>
                    <a:pt x="0" y="485622"/>
                    <a:pt x="0" y="427448"/>
                  </a:cubicBezTo>
                  <a:lnTo>
                    <a:pt x="0" y="105334"/>
                  </a:lnTo>
                  <a:cubicBezTo>
                    <a:pt x="0" y="47159"/>
                    <a:pt x="47159" y="0"/>
                    <a:pt x="105334" y="0"/>
                  </a:cubicBezTo>
                  <a:close/>
                </a:path>
              </a:pathLst>
            </a:custGeom>
            <a:blipFill>
              <a:blip r:embed="rId2"/>
              <a:stretch>
                <a:fillRect t="-618" b="-618"/>
              </a:stretch>
            </a:blipFill>
          </p:spPr>
          <p:txBody>
            <a:bodyPr/>
            <a:lstStyle/>
            <a:p>
              <a:endParaRPr lang="en-US"/>
            </a:p>
          </p:txBody>
        </p:sp>
      </p:grpSp>
      <p:grpSp>
        <p:nvGrpSpPr>
          <p:cNvPr id="4" name="Group 4"/>
          <p:cNvGrpSpPr/>
          <p:nvPr/>
        </p:nvGrpSpPr>
        <p:grpSpPr>
          <a:xfrm>
            <a:off x="743198" y="6045544"/>
            <a:ext cx="16230600" cy="3955658"/>
            <a:chOff x="0" y="0"/>
            <a:chExt cx="4274726" cy="1041819"/>
          </a:xfrm>
        </p:grpSpPr>
        <p:sp>
          <p:nvSpPr>
            <p:cNvPr id="5" name="Freeform 5"/>
            <p:cNvSpPr/>
            <p:nvPr/>
          </p:nvSpPr>
          <p:spPr>
            <a:xfrm>
              <a:off x="0" y="0"/>
              <a:ext cx="4274726" cy="1041819"/>
            </a:xfrm>
            <a:custGeom>
              <a:avLst/>
              <a:gdLst/>
              <a:ahLst/>
              <a:cxnLst/>
              <a:rect l="l" t="t" r="r" b="b"/>
              <a:pathLst>
                <a:path w="4274726" h="1041819">
                  <a:moveTo>
                    <a:pt x="38160" y="0"/>
                  </a:moveTo>
                  <a:lnTo>
                    <a:pt x="4236566" y="0"/>
                  </a:lnTo>
                  <a:cubicBezTo>
                    <a:pt x="4257641" y="0"/>
                    <a:pt x="4274726" y="17085"/>
                    <a:pt x="4274726" y="38160"/>
                  </a:cubicBezTo>
                  <a:lnTo>
                    <a:pt x="4274726" y="1003660"/>
                  </a:lnTo>
                  <a:cubicBezTo>
                    <a:pt x="4274726" y="1024735"/>
                    <a:pt x="4257641" y="1041819"/>
                    <a:pt x="4236566" y="1041819"/>
                  </a:cubicBezTo>
                  <a:lnTo>
                    <a:pt x="38160" y="1041819"/>
                  </a:lnTo>
                  <a:cubicBezTo>
                    <a:pt x="17085" y="1041819"/>
                    <a:pt x="0" y="1024735"/>
                    <a:pt x="0" y="1003660"/>
                  </a:cubicBezTo>
                  <a:lnTo>
                    <a:pt x="0" y="38160"/>
                  </a:lnTo>
                  <a:cubicBezTo>
                    <a:pt x="0" y="17085"/>
                    <a:pt x="17085" y="0"/>
                    <a:pt x="38160" y="0"/>
                  </a:cubicBezTo>
                  <a:close/>
                </a:path>
              </a:pathLst>
            </a:custGeom>
            <a:ln w="19050" cap="rnd">
              <a:solidFill>
                <a:srgbClr val="FFFFFF"/>
              </a:solidFill>
              <a:prstDash val="solid"/>
              <a:round/>
            </a:ln>
          </p:spPr>
          <p:txBody>
            <a:bodyPr/>
            <a:lstStyle/>
            <a:p>
              <a:endParaRPr lang="en-US"/>
            </a:p>
          </p:txBody>
        </p:sp>
        <p:sp>
          <p:nvSpPr>
            <p:cNvPr id="6" name="TextBox 6"/>
            <p:cNvSpPr txBox="1"/>
            <p:nvPr/>
          </p:nvSpPr>
          <p:spPr>
            <a:xfrm>
              <a:off x="0" y="-66675"/>
              <a:ext cx="4274726" cy="1108494"/>
            </a:xfrm>
            <a:prstGeom prst="rect">
              <a:avLst/>
            </a:prstGeom>
          </p:spPr>
          <p:txBody>
            <a:bodyPr lIns="50800" tIns="50800" rIns="50800" bIns="50800" rtlCol="0" anchor="ctr"/>
            <a:lstStyle/>
            <a:p>
              <a:pPr algn="ctr">
                <a:lnSpc>
                  <a:spcPts val="3359"/>
                </a:lnSpc>
              </a:pPr>
              <a:endParaRPr/>
            </a:p>
          </p:txBody>
        </p:sp>
      </p:grpSp>
      <p:sp>
        <p:nvSpPr>
          <p:cNvPr id="7" name="TextBox 7"/>
          <p:cNvSpPr txBox="1"/>
          <p:nvPr/>
        </p:nvSpPr>
        <p:spPr>
          <a:xfrm>
            <a:off x="3116364" y="783884"/>
            <a:ext cx="11080882" cy="2222010"/>
          </a:xfrm>
          <a:prstGeom prst="rect">
            <a:avLst/>
          </a:prstGeom>
        </p:spPr>
        <p:txBody>
          <a:bodyPr lIns="0" tIns="0" rIns="0" bIns="0" rtlCol="0" anchor="t">
            <a:spAutoFit/>
          </a:bodyPr>
          <a:lstStyle/>
          <a:p>
            <a:pPr algn="l">
              <a:lnSpc>
                <a:spcPts val="8516"/>
              </a:lnSpc>
            </a:pPr>
            <a:r>
              <a:rPr lang="en-US" sz="8870">
                <a:solidFill>
                  <a:srgbClr val="FFFFFF"/>
                </a:solidFill>
                <a:latin typeface="League Spartan"/>
                <a:ea typeface="League Spartan"/>
                <a:cs typeface="League Spartan"/>
                <a:sym typeface="League Spartan"/>
              </a:rPr>
              <a:t>WHAT NOT </a:t>
            </a:r>
          </a:p>
          <a:p>
            <a:pPr algn="l">
              <a:lnSpc>
                <a:spcPts val="8516"/>
              </a:lnSpc>
            </a:pPr>
            <a:r>
              <a:rPr lang="en-US" sz="8870">
                <a:solidFill>
                  <a:srgbClr val="FFFFFF"/>
                </a:solidFill>
                <a:latin typeface="League Spartan"/>
                <a:ea typeface="League Spartan"/>
                <a:cs typeface="League Spartan"/>
                <a:sym typeface="League Spartan"/>
              </a:rPr>
              <a:t>TO POST?</a:t>
            </a:r>
          </a:p>
        </p:txBody>
      </p:sp>
      <p:sp>
        <p:nvSpPr>
          <p:cNvPr id="8" name="Freeform 8"/>
          <p:cNvSpPr/>
          <p:nvPr/>
        </p:nvSpPr>
        <p:spPr>
          <a:xfrm>
            <a:off x="743198" y="495320"/>
            <a:ext cx="1843026" cy="1843026"/>
          </a:xfrm>
          <a:custGeom>
            <a:avLst/>
            <a:gdLst/>
            <a:ahLst/>
            <a:cxnLst/>
            <a:rect l="l" t="t" r="r" b="b"/>
            <a:pathLst>
              <a:path w="1843026" h="1843026">
                <a:moveTo>
                  <a:pt x="0" y="0"/>
                </a:moveTo>
                <a:lnTo>
                  <a:pt x="1843026" y="0"/>
                </a:lnTo>
                <a:lnTo>
                  <a:pt x="1843026" y="1843025"/>
                </a:lnTo>
                <a:lnTo>
                  <a:pt x="0" y="1843025"/>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830411" y="3038915"/>
            <a:ext cx="10902374" cy="1218566"/>
          </a:xfrm>
          <a:prstGeom prst="rect">
            <a:avLst/>
          </a:prstGeom>
        </p:spPr>
        <p:txBody>
          <a:bodyPr lIns="0" tIns="0" rIns="0" bIns="0" rtlCol="0" anchor="t">
            <a:spAutoFit/>
          </a:bodyPr>
          <a:lstStyle/>
          <a:p>
            <a:pPr algn="l">
              <a:lnSpc>
                <a:spcPts val="4759"/>
              </a:lnSpc>
              <a:spcBef>
                <a:spcPct val="0"/>
              </a:spcBef>
            </a:pPr>
            <a:r>
              <a:rPr lang="en-US" sz="3399" spc="-146">
                <a:solidFill>
                  <a:srgbClr val="FFFFFF"/>
                </a:solidFill>
                <a:latin typeface="Poppins"/>
                <a:ea typeface="Poppins"/>
                <a:cs typeface="Poppins"/>
                <a:sym typeface="Poppins"/>
              </a:rPr>
              <a:t>Follow TFRW Bylaws, Your Club’s Bylaws, Candidate Fairness, and Social Media Guidelines</a:t>
            </a:r>
          </a:p>
        </p:txBody>
      </p:sp>
      <p:grpSp>
        <p:nvGrpSpPr>
          <p:cNvPr id="10" name="Group 10"/>
          <p:cNvGrpSpPr/>
          <p:nvPr/>
        </p:nvGrpSpPr>
        <p:grpSpPr>
          <a:xfrm>
            <a:off x="4604827" y="4598303"/>
            <a:ext cx="7587173" cy="1090395"/>
            <a:chOff x="0" y="0"/>
            <a:chExt cx="10116230" cy="1453860"/>
          </a:xfrm>
        </p:grpSpPr>
        <p:sp>
          <p:nvSpPr>
            <p:cNvPr id="11" name="Freeform 11"/>
            <p:cNvSpPr/>
            <p:nvPr/>
          </p:nvSpPr>
          <p:spPr>
            <a:xfrm>
              <a:off x="0" y="0"/>
              <a:ext cx="1447912" cy="1447912"/>
            </a:xfrm>
            <a:custGeom>
              <a:avLst/>
              <a:gdLst/>
              <a:ahLst/>
              <a:cxnLst/>
              <a:rect l="l" t="t" r="r" b="b"/>
              <a:pathLst>
                <a:path w="1447912" h="1447912">
                  <a:moveTo>
                    <a:pt x="0" y="0"/>
                  </a:moveTo>
                  <a:lnTo>
                    <a:pt x="1447912" y="0"/>
                  </a:lnTo>
                  <a:lnTo>
                    <a:pt x="1447912" y="1447912"/>
                  </a:lnTo>
                  <a:lnTo>
                    <a:pt x="0" y="144791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1740012" y="39681"/>
              <a:ext cx="1368551" cy="1368551"/>
            </a:xfrm>
            <a:custGeom>
              <a:avLst/>
              <a:gdLst/>
              <a:ahLst/>
              <a:cxnLst/>
              <a:rect l="l" t="t" r="r" b="b"/>
              <a:pathLst>
                <a:path w="1368551" h="1368551">
                  <a:moveTo>
                    <a:pt x="0" y="0"/>
                  </a:moveTo>
                  <a:lnTo>
                    <a:pt x="1368551" y="0"/>
                  </a:lnTo>
                  <a:lnTo>
                    <a:pt x="1368551" y="1368551"/>
                  </a:lnTo>
                  <a:lnTo>
                    <a:pt x="0" y="1368551"/>
                  </a:lnTo>
                  <a:lnTo>
                    <a:pt x="0" y="0"/>
                  </a:lnTo>
                  <a:close/>
                </a:path>
              </a:pathLst>
            </a:custGeom>
            <a:blipFill>
              <a:blip r:embed="rId6"/>
              <a:stretch>
                <a:fillRect/>
              </a:stretch>
            </a:blipFill>
          </p:spPr>
          <p:txBody>
            <a:bodyPr/>
            <a:lstStyle/>
            <a:p>
              <a:endParaRPr lang="en-US"/>
            </a:p>
          </p:txBody>
        </p:sp>
        <p:sp>
          <p:nvSpPr>
            <p:cNvPr id="13" name="Freeform 13"/>
            <p:cNvSpPr/>
            <p:nvPr/>
          </p:nvSpPr>
          <p:spPr>
            <a:xfrm>
              <a:off x="3403311" y="70916"/>
              <a:ext cx="1284360" cy="1310571"/>
            </a:xfrm>
            <a:custGeom>
              <a:avLst/>
              <a:gdLst/>
              <a:ahLst/>
              <a:cxnLst/>
              <a:rect l="l" t="t" r="r" b="b"/>
              <a:pathLst>
                <a:path w="1284360" h="1310571">
                  <a:moveTo>
                    <a:pt x="0" y="0"/>
                  </a:moveTo>
                  <a:lnTo>
                    <a:pt x="1284360" y="0"/>
                  </a:lnTo>
                  <a:lnTo>
                    <a:pt x="1284360" y="1310571"/>
                  </a:lnTo>
                  <a:lnTo>
                    <a:pt x="0" y="13105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a:off x="4979771" y="39681"/>
              <a:ext cx="2004636" cy="1414179"/>
            </a:xfrm>
            <a:custGeom>
              <a:avLst/>
              <a:gdLst/>
              <a:ahLst/>
              <a:cxnLst/>
              <a:rect l="l" t="t" r="r" b="b"/>
              <a:pathLst>
                <a:path w="2004636" h="1414179">
                  <a:moveTo>
                    <a:pt x="0" y="0"/>
                  </a:moveTo>
                  <a:lnTo>
                    <a:pt x="2004635" y="0"/>
                  </a:lnTo>
                  <a:lnTo>
                    <a:pt x="2004635" y="1414179"/>
                  </a:lnTo>
                  <a:lnTo>
                    <a:pt x="0" y="1414179"/>
                  </a:lnTo>
                  <a:lnTo>
                    <a:pt x="0" y="0"/>
                  </a:lnTo>
                  <a:close/>
                </a:path>
              </a:pathLst>
            </a:custGeom>
            <a:blipFill>
              <a:blip r:embed="rId9"/>
              <a:stretch>
                <a:fillRect/>
              </a:stretch>
            </a:blipFill>
          </p:spPr>
          <p:txBody>
            <a:bodyPr/>
            <a:lstStyle/>
            <a:p>
              <a:endParaRPr lang="en-US"/>
            </a:p>
          </p:txBody>
        </p:sp>
        <p:sp>
          <p:nvSpPr>
            <p:cNvPr id="15" name="Freeform 15"/>
            <p:cNvSpPr/>
            <p:nvPr/>
          </p:nvSpPr>
          <p:spPr>
            <a:xfrm>
              <a:off x="7233597" y="55298"/>
              <a:ext cx="1382944" cy="1382944"/>
            </a:xfrm>
            <a:custGeom>
              <a:avLst/>
              <a:gdLst/>
              <a:ahLst/>
              <a:cxnLst/>
              <a:rect l="l" t="t" r="r" b="b"/>
              <a:pathLst>
                <a:path w="1382944" h="1382944">
                  <a:moveTo>
                    <a:pt x="0" y="0"/>
                  </a:moveTo>
                  <a:lnTo>
                    <a:pt x="1382945" y="0"/>
                  </a:lnTo>
                  <a:lnTo>
                    <a:pt x="1382945" y="1382944"/>
                  </a:lnTo>
                  <a:lnTo>
                    <a:pt x="0" y="13829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dirty="0"/>
            </a:p>
          </p:txBody>
        </p:sp>
        <p:sp>
          <p:nvSpPr>
            <p:cNvPr id="16" name="Freeform 16"/>
            <p:cNvSpPr/>
            <p:nvPr/>
          </p:nvSpPr>
          <p:spPr>
            <a:xfrm>
              <a:off x="8760985" y="98615"/>
              <a:ext cx="1355245" cy="1355245"/>
            </a:xfrm>
            <a:custGeom>
              <a:avLst/>
              <a:gdLst/>
              <a:ahLst/>
              <a:cxnLst/>
              <a:rect l="l" t="t" r="r" b="b"/>
              <a:pathLst>
                <a:path w="1355245" h="1355245">
                  <a:moveTo>
                    <a:pt x="0" y="0"/>
                  </a:moveTo>
                  <a:lnTo>
                    <a:pt x="1355244" y="0"/>
                  </a:lnTo>
                  <a:lnTo>
                    <a:pt x="1355244" y="1355245"/>
                  </a:lnTo>
                  <a:lnTo>
                    <a:pt x="0" y="1355245"/>
                  </a:lnTo>
                  <a:lnTo>
                    <a:pt x="0" y="0"/>
                  </a:lnTo>
                  <a:close/>
                </a:path>
              </a:pathLst>
            </a:custGeom>
            <a:blipFill>
              <a:blip r:embed="rId12"/>
              <a:stretch>
                <a:fillRect/>
              </a:stretch>
            </a:blipFill>
          </p:spPr>
          <p:txBody>
            <a:bodyPr/>
            <a:lstStyle/>
            <a:p>
              <a:endParaRPr lang="en-US"/>
            </a:p>
          </p:txBody>
        </p:sp>
      </p:grpSp>
      <p:sp>
        <p:nvSpPr>
          <p:cNvPr id="17" name="TextBox 17"/>
          <p:cNvSpPr txBox="1"/>
          <p:nvPr/>
        </p:nvSpPr>
        <p:spPr>
          <a:xfrm>
            <a:off x="1178422" y="6150123"/>
            <a:ext cx="5020219" cy="2632075"/>
          </a:xfrm>
          <a:prstGeom prst="rect">
            <a:avLst/>
          </a:prstGeom>
        </p:spPr>
        <p:txBody>
          <a:bodyPr lIns="0" tIns="0" rIns="0" bIns="0" rtlCol="0" anchor="t">
            <a:spAutoFit/>
          </a:bodyPr>
          <a:lstStyle/>
          <a:p>
            <a:pPr algn="l">
              <a:lnSpc>
                <a:spcPts val="3499"/>
              </a:lnSpc>
            </a:pPr>
            <a:r>
              <a:rPr lang="en-US" sz="2499" spc="-107">
                <a:solidFill>
                  <a:srgbClr val="FFFFFF"/>
                </a:solidFill>
                <a:latin typeface="Poppins"/>
                <a:ea typeface="Poppins"/>
                <a:cs typeface="Poppins"/>
                <a:sym typeface="Poppins"/>
              </a:rPr>
              <a:t>Do not share posts or emails from a third party. Sharing these posts can be interpreted as a soft</a:t>
            </a:r>
          </a:p>
          <a:p>
            <a:pPr algn="l">
              <a:lnSpc>
                <a:spcPts val="3499"/>
              </a:lnSpc>
              <a:spcBef>
                <a:spcPct val="0"/>
              </a:spcBef>
            </a:pPr>
            <a:r>
              <a:rPr lang="en-US" sz="2499" spc="-107">
                <a:solidFill>
                  <a:srgbClr val="FFFFFF"/>
                </a:solidFill>
                <a:latin typeface="Poppins"/>
                <a:ea typeface="Poppins"/>
                <a:cs typeface="Poppins"/>
                <a:sym typeface="Poppins"/>
              </a:rPr>
              <a:t>endorsement of a company, organization, person, or candidate.</a:t>
            </a:r>
          </a:p>
        </p:txBody>
      </p:sp>
      <p:sp>
        <p:nvSpPr>
          <p:cNvPr id="18" name="TextBox 18"/>
          <p:cNvSpPr txBox="1"/>
          <p:nvPr/>
        </p:nvSpPr>
        <p:spPr>
          <a:xfrm>
            <a:off x="6465341" y="6150123"/>
            <a:ext cx="4877468" cy="3679825"/>
          </a:xfrm>
          <a:prstGeom prst="rect">
            <a:avLst/>
          </a:prstGeom>
        </p:spPr>
        <p:txBody>
          <a:bodyPr lIns="0" tIns="0" rIns="0" bIns="0" rtlCol="0" anchor="t">
            <a:spAutoFit/>
          </a:bodyPr>
          <a:lstStyle/>
          <a:p>
            <a:pPr algn="l">
              <a:lnSpc>
                <a:spcPts val="3499"/>
              </a:lnSpc>
            </a:pPr>
            <a:r>
              <a:rPr lang="en-US" sz="2499" spc="-107">
                <a:solidFill>
                  <a:srgbClr val="FFFFFF"/>
                </a:solidFill>
                <a:latin typeface="Poppins"/>
                <a:ea typeface="Poppins"/>
                <a:cs typeface="Poppins"/>
                <a:sym typeface="Poppins"/>
              </a:rPr>
              <a:t>Avoid silly or controversial memes and stories that don’t positively promote the Republican message.</a:t>
            </a:r>
          </a:p>
          <a:p>
            <a:pPr algn="l">
              <a:lnSpc>
                <a:spcPts val="1399"/>
              </a:lnSpc>
            </a:pPr>
            <a:endParaRPr lang="en-US" sz="2499" spc="-107">
              <a:solidFill>
                <a:srgbClr val="FFFFFF"/>
              </a:solidFill>
              <a:latin typeface="Poppins"/>
              <a:ea typeface="Poppins"/>
              <a:cs typeface="Poppins"/>
              <a:sym typeface="Poppins"/>
            </a:endParaRPr>
          </a:p>
          <a:p>
            <a:pPr algn="l">
              <a:lnSpc>
                <a:spcPts val="3499"/>
              </a:lnSpc>
              <a:spcBef>
                <a:spcPct val="0"/>
              </a:spcBef>
            </a:pPr>
            <a:r>
              <a:rPr lang="en-US" sz="2499" b="1" spc="-107">
                <a:solidFill>
                  <a:srgbClr val="FFFFFF"/>
                </a:solidFill>
                <a:latin typeface="Poppins Bold"/>
                <a:ea typeface="Poppins Bold"/>
                <a:cs typeface="Poppins Bold"/>
                <a:sym typeface="Poppins Bold"/>
              </a:rPr>
              <a:t>DO NOT</a:t>
            </a:r>
            <a:r>
              <a:rPr lang="en-US" sz="2499" spc="-107">
                <a:solidFill>
                  <a:srgbClr val="FFFFFF"/>
                </a:solidFill>
                <a:latin typeface="Poppins"/>
                <a:ea typeface="Poppins"/>
                <a:cs typeface="Poppins"/>
                <a:sym typeface="Poppins"/>
              </a:rPr>
              <a:t> promote a Republican candidate in a contested race. This includes photos of members with Republican candidates.</a:t>
            </a:r>
          </a:p>
        </p:txBody>
      </p:sp>
      <p:sp>
        <p:nvSpPr>
          <p:cNvPr id="19" name="TextBox 19"/>
          <p:cNvSpPr txBox="1"/>
          <p:nvPr/>
        </p:nvSpPr>
        <p:spPr>
          <a:xfrm>
            <a:off x="11607830" y="6150123"/>
            <a:ext cx="5178831" cy="2632075"/>
          </a:xfrm>
          <a:prstGeom prst="rect">
            <a:avLst/>
          </a:prstGeom>
        </p:spPr>
        <p:txBody>
          <a:bodyPr lIns="0" tIns="0" rIns="0" bIns="0" rtlCol="0" anchor="t">
            <a:spAutoFit/>
          </a:bodyPr>
          <a:lstStyle/>
          <a:p>
            <a:pPr algn="l">
              <a:lnSpc>
                <a:spcPts val="3499"/>
              </a:lnSpc>
              <a:spcBef>
                <a:spcPct val="0"/>
              </a:spcBef>
            </a:pPr>
            <a:r>
              <a:rPr lang="en-US" sz="2499" spc="-107">
                <a:solidFill>
                  <a:srgbClr val="FFFFFF"/>
                </a:solidFill>
                <a:latin typeface="Poppins"/>
                <a:ea typeface="Poppins"/>
                <a:cs typeface="Poppins"/>
                <a:sym typeface="Poppins"/>
              </a:rPr>
              <a:t>Do not post personal or confidential information on any social media platform. Posts should be political in nature, and refrain from solicitations outside club activities.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1F212D">
                <a:alpha val="100000"/>
              </a:srgbClr>
            </a:gs>
            <a:gs pos="50000">
              <a:srgbClr val="161922">
                <a:alpha val="100000"/>
              </a:srgbClr>
            </a:gs>
            <a:gs pos="100000">
              <a:srgbClr val="000002">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743198" y="6178630"/>
            <a:ext cx="16230600" cy="3797046"/>
            <a:chOff x="0" y="0"/>
            <a:chExt cx="4274726" cy="1000045"/>
          </a:xfrm>
        </p:grpSpPr>
        <p:sp>
          <p:nvSpPr>
            <p:cNvPr id="3" name="Freeform 3"/>
            <p:cNvSpPr/>
            <p:nvPr/>
          </p:nvSpPr>
          <p:spPr>
            <a:xfrm>
              <a:off x="0" y="0"/>
              <a:ext cx="4274726" cy="1000045"/>
            </a:xfrm>
            <a:custGeom>
              <a:avLst/>
              <a:gdLst/>
              <a:ahLst/>
              <a:cxnLst/>
              <a:rect l="l" t="t" r="r" b="b"/>
              <a:pathLst>
                <a:path w="4274726" h="1000045">
                  <a:moveTo>
                    <a:pt x="38160" y="0"/>
                  </a:moveTo>
                  <a:lnTo>
                    <a:pt x="4236566" y="0"/>
                  </a:lnTo>
                  <a:cubicBezTo>
                    <a:pt x="4257641" y="0"/>
                    <a:pt x="4274726" y="17085"/>
                    <a:pt x="4274726" y="38160"/>
                  </a:cubicBezTo>
                  <a:lnTo>
                    <a:pt x="4274726" y="961885"/>
                  </a:lnTo>
                  <a:cubicBezTo>
                    <a:pt x="4274726" y="982960"/>
                    <a:pt x="4257641" y="1000045"/>
                    <a:pt x="4236566" y="1000045"/>
                  </a:cubicBezTo>
                  <a:lnTo>
                    <a:pt x="38160" y="1000045"/>
                  </a:lnTo>
                  <a:cubicBezTo>
                    <a:pt x="17085" y="1000045"/>
                    <a:pt x="0" y="982960"/>
                    <a:pt x="0" y="961885"/>
                  </a:cubicBezTo>
                  <a:lnTo>
                    <a:pt x="0" y="38160"/>
                  </a:lnTo>
                  <a:cubicBezTo>
                    <a:pt x="0" y="17085"/>
                    <a:pt x="17085" y="0"/>
                    <a:pt x="38160" y="0"/>
                  </a:cubicBezTo>
                  <a:close/>
                </a:path>
              </a:pathLst>
            </a:custGeom>
            <a:ln w="19050" cap="rnd">
              <a:solidFill>
                <a:srgbClr val="FFFFFF"/>
              </a:solidFill>
              <a:prstDash val="solid"/>
              <a:round/>
            </a:ln>
          </p:spPr>
          <p:txBody>
            <a:bodyPr/>
            <a:lstStyle/>
            <a:p>
              <a:endParaRPr lang="en-US"/>
            </a:p>
          </p:txBody>
        </p:sp>
        <p:sp>
          <p:nvSpPr>
            <p:cNvPr id="4" name="TextBox 4"/>
            <p:cNvSpPr txBox="1"/>
            <p:nvPr/>
          </p:nvSpPr>
          <p:spPr>
            <a:xfrm>
              <a:off x="0" y="-66675"/>
              <a:ext cx="4274726" cy="1066720"/>
            </a:xfrm>
            <a:prstGeom prst="rect">
              <a:avLst/>
            </a:prstGeom>
          </p:spPr>
          <p:txBody>
            <a:bodyPr lIns="50800" tIns="50800" rIns="50800" bIns="50800" rtlCol="0" anchor="ctr"/>
            <a:lstStyle/>
            <a:p>
              <a:pPr algn="ctr">
                <a:lnSpc>
                  <a:spcPts val="3359"/>
                </a:lnSpc>
              </a:pPr>
              <a:endParaRPr/>
            </a:p>
          </p:txBody>
        </p:sp>
      </p:grpSp>
      <p:sp>
        <p:nvSpPr>
          <p:cNvPr id="5" name="Freeform 5"/>
          <p:cNvSpPr/>
          <p:nvPr/>
        </p:nvSpPr>
        <p:spPr>
          <a:xfrm>
            <a:off x="743198" y="495320"/>
            <a:ext cx="1843026" cy="1843026"/>
          </a:xfrm>
          <a:custGeom>
            <a:avLst/>
            <a:gdLst/>
            <a:ahLst/>
            <a:cxnLst/>
            <a:rect l="l" t="t" r="r" b="b"/>
            <a:pathLst>
              <a:path w="1843026" h="1843026">
                <a:moveTo>
                  <a:pt x="0" y="0"/>
                </a:moveTo>
                <a:lnTo>
                  <a:pt x="1843026" y="0"/>
                </a:lnTo>
                <a:lnTo>
                  <a:pt x="1843026" y="1843025"/>
                </a:lnTo>
                <a:lnTo>
                  <a:pt x="0" y="1843025"/>
                </a:lnTo>
                <a:lnTo>
                  <a:pt x="0" y="0"/>
                </a:lnTo>
                <a:close/>
              </a:path>
            </a:pathLst>
          </a:custGeom>
          <a:blipFill>
            <a:blip r:embed="rId2"/>
            <a:stretch>
              <a:fillRect/>
            </a:stretch>
          </a:blipFill>
        </p:spPr>
        <p:txBody>
          <a:bodyPr/>
          <a:lstStyle/>
          <a:p>
            <a:endParaRPr lang="en-US"/>
          </a:p>
        </p:txBody>
      </p:sp>
      <p:grpSp>
        <p:nvGrpSpPr>
          <p:cNvPr id="6" name="Group 6"/>
          <p:cNvGrpSpPr/>
          <p:nvPr/>
        </p:nvGrpSpPr>
        <p:grpSpPr>
          <a:xfrm>
            <a:off x="4604827" y="4598303"/>
            <a:ext cx="7587173" cy="1090395"/>
            <a:chOff x="0" y="0"/>
            <a:chExt cx="10116230" cy="1453860"/>
          </a:xfrm>
        </p:grpSpPr>
        <p:sp>
          <p:nvSpPr>
            <p:cNvPr id="7" name="Freeform 7"/>
            <p:cNvSpPr/>
            <p:nvPr/>
          </p:nvSpPr>
          <p:spPr>
            <a:xfrm>
              <a:off x="0" y="0"/>
              <a:ext cx="1447912" cy="1447912"/>
            </a:xfrm>
            <a:custGeom>
              <a:avLst/>
              <a:gdLst/>
              <a:ahLst/>
              <a:cxnLst/>
              <a:rect l="l" t="t" r="r" b="b"/>
              <a:pathLst>
                <a:path w="1447912" h="1447912">
                  <a:moveTo>
                    <a:pt x="0" y="0"/>
                  </a:moveTo>
                  <a:lnTo>
                    <a:pt x="1447912" y="0"/>
                  </a:lnTo>
                  <a:lnTo>
                    <a:pt x="1447912" y="1447912"/>
                  </a:lnTo>
                  <a:lnTo>
                    <a:pt x="0" y="14479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740012" y="39681"/>
              <a:ext cx="1368551" cy="1368551"/>
            </a:xfrm>
            <a:custGeom>
              <a:avLst/>
              <a:gdLst/>
              <a:ahLst/>
              <a:cxnLst/>
              <a:rect l="l" t="t" r="r" b="b"/>
              <a:pathLst>
                <a:path w="1368551" h="1368551">
                  <a:moveTo>
                    <a:pt x="0" y="0"/>
                  </a:moveTo>
                  <a:lnTo>
                    <a:pt x="1368551" y="0"/>
                  </a:lnTo>
                  <a:lnTo>
                    <a:pt x="1368551" y="1368551"/>
                  </a:lnTo>
                  <a:lnTo>
                    <a:pt x="0" y="1368551"/>
                  </a:lnTo>
                  <a:lnTo>
                    <a:pt x="0" y="0"/>
                  </a:lnTo>
                  <a:close/>
                </a:path>
              </a:pathLst>
            </a:custGeom>
            <a:blipFill>
              <a:blip r:embed="rId5"/>
              <a:stretch>
                <a:fillRect/>
              </a:stretch>
            </a:blipFill>
          </p:spPr>
          <p:txBody>
            <a:bodyPr/>
            <a:lstStyle/>
            <a:p>
              <a:endParaRPr lang="en-US"/>
            </a:p>
          </p:txBody>
        </p:sp>
        <p:sp>
          <p:nvSpPr>
            <p:cNvPr id="9" name="Freeform 9"/>
            <p:cNvSpPr/>
            <p:nvPr/>
          </p:nvSpPr>
          <p:spPr>
            <a:xfrm>
              <a:off x="3403311" y="70916"/>
              <a:ext cx="1284360" cy="1310571"/>
            </a:xfrm>
            <a:custGeom>
              <a:avLst/>
              <a:gdLst/>
              <a:ahLst/>
              <a:cxnLst/>
              <a:rect l="l" t="t" r="r" b="b"/>
              <a:pathLst>
                <a:path w="1284360" h="1310571">
                  <a:moveTo>
                    <a:pt x="0" y="0"/>
                  </a:moveTo>
                  <a:lnTo>
                    <a:pt x="1284360" y="0"/>
                  </a:lnTo>
                  <a:lnTo>
                    <a:pt x="1284360" y="1310571"/>
                  </a:lnTo>
                  <a:lnTo>
                    <a:pt x="0" y="13105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4979771" y="39681"/>
              <a:ext cx="2004636" cy="1414179"/>
            </a:xfrm>
            <a:custGeom>
              <a:avLst/>
              <a:gdLst/>
              <a:ahLst/>
              <a:cxnLst/>
              <a:rect l="l" t="t" r="r" b="b"/>
              <a:pathLst>
                <a:path w="2004636" h="1414179">
                  <a:moveTo>
                    <a:pt x="0" y="0"/>
                  </a:moveTo>
                  <a:lnTo>
                    <a:pt x="2004635" y="0"/>
                  </a:lnTo>
                  <a:lnTo>
                    <a:pt x="2004635" y="1414179"/>
                  </a:lnTo>
                  <a:lnTo>
                    <a:pt x="0" y="1414179"/>
                  </a:lnTo>
                  <a:lnTo>
                    <a:pt x="0" y="0"/>
                  </a:lnTo>
                  <a:close/>
                </a:path>
              </a:pathLst>
            </a:custGeom>
            <a:blipFill>
              <a:blip r:embed="rId8"/>
              <a:stretch>
                <a:fillRect/>
              </a:stretch>
            </a:blipFill>
          </p:spPr>
          <p:txBody>
            <a:bodyPr/>
            <a:lstStyle/>
            <a:p>
              <a:endParaRPr lang="en-US"/>
            </a:p>
          </p:txBody>
        </p:sp>
        <p:sp>
          <p:nvSpPr>
            <p:cNvPr id="11" name="Freeform 11"/>
            <p:cNvSpPr/>
            <p:nvPr/>
          </p:nvSpPr>
          <p:spPr>
            <a:xfrm>
              <a:off x="7233597" y="55298"/>
              <a:ext cx="1382944" cy="1382944"/>
            </a:xfrm>
            <a:custGeom>
              <a:avLst/>
              <a:gdLst/>
              <a:ahLst/>
              <a:cxnLst/>
              <a:rect l="l" t="t" r="r" b="b"/>
              <a:pathLst>
                <a:path w="1382944" h="1382944">
                  <a:moveTo>
                    <a:pt x="0" y="0"/>
                  </a:moveTo>
                  <a:lnTo>
                    <a:pt x="1382945" y="0"/>
                  </a:lnTo>
                  <a:lnTo>
                    <a:pt x="1382945" y="1382944"/>
                  </a:lnTo>
                  <a:lnTo>
                    <a:pt x="0" y="13829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2" name="Freeform 12"/>
            <p:cNvSpPr/>
            <p:nvPr/>
          </p:nvSpPr>
          <p:spPr>
            <a:xfrm>
              <a:off x="8760985" y="98615"/>
              <a:ext cx="1355245" cy="1355245"/>
            </a:xfrm>
            <a:custGeom>
              <a:avLst/>
              <a:gdLst/>
              <a:ahLst/>
              <a:cxnLst/>
              <a:rect l="l" t="t" r="r" b="b"/>
              <a:pathLst>
                <a:path w="1355245" h="1355245">
                  <a:moveTo>
                    <a:pt x="0" y="0"/>
                  </a:moveTo>
                  <a:lnTo>
                    <a:pt x="1355244" y="0"/>
                  </a:lnTo>
                  <a:lnTo>
                    <a:pt x="1355244" y="1355245"/>
                  </a:lnTo>
                  <a:lnTo>
                    <a:pt x="0" y="1355245"/>
                  </a:lnTo>
                  <a:lnTo>
                    <a:pt x="0" y="0"/>
                  </a:lnTo>
                  <a:close/>
                </a:path>
              </a:pathLst>
            </a:custGeom>
            <a:blipFill>
              <a:blip r:embed="rId11"/>
              <a:stretch>
                <a:fillRect/>
              </a:stretch>
            </a:blipFill>
          </p:spPr>
          <p:txBody>
            <a:bodyPr/>
            <a:lstStyle/>
            <a:p>
              <a:endParaRPr lang="en-US" dirty="0"/>
            </a:p>
          </p:txBody>
        </p:sp>
      </p:grpSp>
      <p:sp>
        <p:nvSpPr>
          <p:cNvPr id="13" name="Freeform 13"/>
          <p:cNvSpPr/>
          <p:nvPr/>
        </p:nvSpPr>
        <p:spPr>
          <a:xfrm>
            <a:off x="12831686" y="1752074"/>
            <a:ext cx="4729527" cy="3346141"/>
          </a:xfrm>
          <a:custGeom>
            <a:avLst/>
            <a:gdLst/>
            <a:ahLst/>
            <a:cxnLst/>
            <a:rect l="l" t="t" r="r" b="b"/>
            <a:pathLst>
              <a:path w="4729527" h="3346141">
                <a:moveTo>
                  <a:pt x="0" y="0"/>
                </a:moveTo>
                <a:lnTo>
                  <a:pt x="4729528" y="0"/>
                </a:lnTo>
                <a:lnTo>
                  <a:pt x="4729528" y="3346141"/>
                </a:lnTo>
                <a:lnTo>
                  <a:pt x="0" y="3346141"/>
                </a:lnTo>
                <a:lnTo>
                  <a:pt x="0" y="0"/>
                </a:lnTo>
                <a:close/>
              </a:path>
            </a:pathLst>
          </a:custGeom>
          <a:blipFill>
            <a:blip r:embed="rId12"/>
            <a:stretch>
              <a:fillRect/>
            </a:stretch>
          </a:blipFill>
        </p:spPr>
        <p:txBody>
          <a:bodyPr/>
          <a:lstStyle/>
          <a:p>
            <a:endParaRPr lang="en-US"/>
          </a:p>
        </p:txBody>
      </p:sp>
      <p:sp>
        <p:nvSpPr>
          <p:cNvPr id="14" name="TextBox 14"/>
          <p:cNvSpPr txBox="1"/>
          <p:nvPr/>
        </p:nvSpPr>
        <p:spPr>
          <a:xfrm>
            <a:off x="3116364" y="783884"/>
            <a:ext cx="11080882" cy="2222010"/>
          </a:xfrm>
          <a:prstGeom prst="rect">
            <a:avLst/>
          </a:prstGeom>
        </p:spPr>
        <p:txBody>
          <a:bodyPr lIns="0" tIns="0" rIns="0" bIns="0" rtlCol="0" anchor="t">
            <a:spAutoFit/>
          </a:bodyPr>
          <a:lstStyle/>
          <a:p>
            <a:pPr algn="l">
              <a:lnSpc>
                <a:spcPts val="8516"/>
              </a:lnSpc>
            </a:pPr>
            <a:r>
              <a:rPr lang="en-US" sz="8870">
                <a:solidFill>
                  <a:srgbClr val="FFFFFF"/>
                </a:solidFill>
                <a:latin typeface="League Spartan"/>
                <a:ea typeface="League Spartan"/>
                <a:cs typeface="League Spartan"/>
                <a:sym typeface="League Spartan"/>
              </a:rPr>
              <a:t>MONITOR YOUR SOCIAL MEDIA</a:t>
            </a:r>
          </a:p>
        </p:txBody>
      </p:sp>
      <p:sp>
        <p:nvSpPr>
          <p:cNvPr id="15" name="TextBox 15"/>
          <p:cNvSpPr txBox="1"/>
          <p:nvPr/>
        </p:nvSpPr>
        <p:spPr>
          <a:xfrm>
            <a:off x="1798688" y="2806654"/>
            <a:ext cx="10902374" cy="618491"/>
          </a:xfrm>
          <a:prstGeom prst="rect">
            <a:avLst/>
          </a:prstGeom>
        </p:spPr>
        <p:txBody>
          <a:bodyPr lIns="0" tIns="0" rIns="0" bIns="0" rtlCol="0" anchor="t">
            <a:spAutoFit/>
          </a:bodyPr>
          <a:lstStyle/>
          <a:p>
            <a:pPr algn="l">
              <a:lnSpc>
                <a:spcPts val="4759"/>
              </a:lnSpc>
              <a:spcBef>
                <a:spcPct val="0"/>
              </a:spcBef>
            </a:pPr>
            <a:r>
              <a:rPr lang="en-US" sz="3399" spc="-146">
                <a:solidFill>
                  <a:srgbClr val="FFFFFF"/>
                </a:solidFill>
                <a:latin typeface="Poppins"/>
                <a:ea typeface="Poppins"/>
                <a:cs typeface="Poppins"/>
                <a:sym typeface="Poppins"/>
              </a:rPr>
              <a:t>Monitor your pages and respond regularly. </a:t>
            </a:r>
          </a:p>
        </p:txBody>
      </p:sp>
      <p:sp>
        <p:nvSpPr>
          <p:cNvPr id="16" name="TextBox 16"/>
          <p:cNvSpPr txBox="1"/>
          <p:nvPr/>
        </p:nvSpPr>
        <p:spPr>
          <a:xfrm>
            <a:off x="1180100" y="6289627"/>
            <a:ext cx="5020219" cy="2632075"/>
          </a:xfrm>
          <a:prstGeom prst="rect">
            <a:avLst/>
          </a:prstGeom>
        </p:spPr>
        <p:txBody>
          <a:bodyPr lIns="0" tIns="0" rIns="0" bIns="0" rtlCol="0" anchor="t">
            <a:spAutoFit/>
          </a:bodyPr>
          <a:lstStyle/>
          <a:p>
            <a:pPr algn="l">
              <a:lnSpc>
                <a:spcPts val="3499"/>
              </a:lnSpc>
              <a:spcBef>
                <a:spcPct val="0"/>
              </a:spcBef>
            </a:pPr>
            <a:r>
              <a:rPr lang="en-US" sz="2499" spc="-107">
                <a:solidFill>
                  <a:srgbClr val="FFFFFF"/>
                </a:solidFill>
                <a:latin typeface="Poppins"/>
                <a:ea typeface="Poppins"/>
                <a:cs typeface="Poppins"/>
                <a:sym typeface="Poppins"/>
              </a:rPr>
              <a:t> Do not respond to negative comments and delete comments that are offensive to your club, TFRW, NFRW, GOP, RPT, or current or previous elected Republican officials.</a:t>
            </a:r>
          </a:p>
        </p:txBody>
      </p:sp>
      <p:sp>
        <p:nvSpPr>
          <p:cNvPr id="17" name="TextBox 17"/>
          <p:cNvSpPr txBox="1"/>
          <p:nvPr/>
        </p:nvSpPr>
        <p:spPr>
          <a:xfrm>
            <a:off x="6544647" y="6321377"/>
            <a:ext cx="4877468" cy="3070225"/>
          </a:xfrm>
          <a:prstGeom prst="rect">
            <a:avLst/>
          </a:prstGeom>
        </p:spPr>
        <p:txBody>
          <a:bodyPr lIns="0" tIns="0" rIns="0" bIns="0" rtlCol="0" anchor="t">
            <a:spAutoFit/>
          </a:bodyPr>
          <a:lstStyle/>
          <a:p>
            <a:pPr algn="l">
              <a:lnSpc>
                <a:spcPts val="3499"/>
              </a:lnSpc>
              <a:spcBef>
                <a:spcPct val="0"/>
              </a:spcBef>
            </a:pPr>
            <a:r>
              <a:rPr lang="en-US" sz="2499" spc="-107">
                <a:solidFill>
                  <a:srgbClr val="FFFFFF"/>
                </a:solidFill>
                <a:latin typeface="Poppins"/>
                <a:ea typeface="Poppins"/>
                <a:cs typeface="Poppins"/>
                <a:sym typeface="Poppins"/>
              </a:rPr>
              <a:t>You should block viewers that continually reply with negative comments. This includes club member comments.</a:t>
            </a:r>
          </a:p>
          <a:p>
            <a:pPr algn="l">
              <a:lnSpc>
                <a:spcPts val="3499"/>
              </a:lnSpc>
              <a:spcBef>
                <a:spcPct val="0"/>
              </a:spcBef>
            </a:pPr>
            <a:endParaRPr lang="en-US" sz="2499" spc="-107">
              <a:solidFill>
                <a:srgbClr val="FFFFFF"/>
              </a:solidFill>
              <a:latin typeface="Poppins"/>
              <a:ea typeface="Poppins"/>
              <a:cs typeface="Poppins"/>
              <a:sym typeface="Poppins"/>
            </a:endParaRPr>
          </a:p>
          <a:p>
            <a:pPr algn="l">
              <a:lnSpc>
                <a:spcPts val="3499"/>
              </a:lnSpc>
              <a:spcBef>
                <a:spcPct val="0"/>
              </a:spcBef>
            </a:pPr>
            <a:r>
              <a:rPr lang="en-US" sz="2499" spc="-107">
                <a:solidFill>
                  <a:srgbClr val="FFFFFF"/>
                </a:solidFill>
                <a:latin typeface="Poppins"/>
                <a:ea typeface="Poppins"/>
                <a:cs typeface="Poppins"/>
                <a:sym typeface="Poppins"/>
              </a:rPr>
              <a:t>Interact with your followers by responding to their comments.</a:t>
            </a:r>
          </a:p>
        </p:txBody>
      </p:sp>
      <p:sp>
        <p:nvSpPr>
          <p:cNvPr id="18" name="TextBox 18"/>
          <p:cNvSpPr txBox="1"/>
          <p:nvPr/>
        </p:nvSpPr>
        <p:spPr>
          <a:xfrm>
            <a:off x="11607830" y="6321377"/>
            <a:ext cx="5178831" cy="3508375"/>
          </a:xfrm>
          <a:prstGeom prst="rect">
            <a:avLst/>
          </a:prstGeom>
        </p:spPr>
        <p:txBody>
          <a:bodyPr lIns="0" tIns="0" rIns="0" bIns="0" rtlCol="0" anchor="t">
            <a:spAutoFit/>
          </a:bodyPr>
          <a:lstStyle/>
          <a:p>
            <a:pPr algn="l">
              <a:lnSpc>
                <a:spcPts val="3499"/>
              </a:lnSpc>
            </a:pPr>
            <a:r>
              <a:rPr lang="en-US" sz="2499" spc="-107">
                <a:solidFill>
                  <a:srgbClr val="FFFFFF"/>
                </a:solidFill>
                <a:latin typeface="Poppins"/>
                <a:ea typeface="Poppins"/>
                <a:cs typeface="Poppins"/>
                <a:sym typeface="Poppins"/>
              </a:rPr>
              <a:t>Use hashtags on your posts. This helps to boost your post to intended audiences. Use the hashtags most generally used by others promoting similar content. Example #TFRWLeads, your club hashtag, #NFRW,</a:t>
            </a:r>
          </a:p>
          <a:p>
            <a:pPr algn="l">
              <a:lnSpc>
                <a:spcPts val="3499"/>
              </a:lnSpc>
              <a:spcBef>
                <a:spcPct val="0"/>
              </a:spcBef>
            </a:pPr>
            <a:r>
              <a:rPr lang="en-US" sz="2499" spc="-107">
                <a:solidFill>
                  <a:srgbClr val="FFFFFF"/>
                </a:solidFill>
                <a:latin typeface="Poppins"/>
                <a:ea typeface="Poppins"/>
                <a:cs typeface="Poppins"/>
                <a:sym typeface="Poppins"/>
              </a:rPr>
              <a:t>#RepublicanWomen, #GOTV, etc.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1F212D">
                <a:alpha val="100000"/>
              </a:srgbClr>
            </a:gs>
            <a:gs pos="50000">
              <a:srgbClr val="161922">
                <a:alpha val="100000"/>
              </a:srgbClr>
            </a:gs>
            <a:gs pos="100000">
              <a:srgbClr val="000002">
                <a:alpha val="100000"/>
              </a:srgbClr>
            </a:gs>
          </a:gsLst>
          <a:lin ang="2700000"/>
        </a:gradFill>
        <a:effectLst/>
      </p:bgPr>
    </p:bg>
    <p:spTree>
      <p:nvGrpSpPr>
        <p:cNvPr id="1" name=""/>
        <p:cNvGrpSpPr/>
        <p:nvPr/>
      </p:nvGrpSpPr>
      <p:grpSpPr>
        <a:xfrm>
          <a:off x="0" y="0"/>
          <a:ext cx="0" cy="0"/>
          <a:chOff x="0" y="0"/>
          <a:chExt cx="0" cy="0"/>
        </a:xfrm>
      </p:grpSpPr>
      <p:grpSp>
        <p:nvGrpSpPr>
          <p:cNvPr id="2" name="Group 2"/>
          <p:cNvGrpSpPr/>
          <p:nvPr/>
        </p:nvGrpSpPr>
        <p:grpSpPr>
          <a:xfrm>
            <a:off x="743198" y="5350101"/>
            <a:ext cx="16230600" cy="3797046"/>
            <a:chOff x="0" y="0"/>
            <a:chExt cx="4274726" cy="1000045"/>
          </a:xfrm>
        </p:grpSpPr>
        <p:sp>
          <p:nvSpPr>
            <p:cNvPr id="3" name="Freeform 3"/>
            <p:cNvSpPr/>
            <p:nvPr/>
          </p:nvSpPr>
          <p:spPr>
            <a:xfrm>
              <a:off x="0" y="0"/>
              <a:ext cx="4274726" cy="1000045"/>
            </a:xfrm>
            <a:custGeom>
              <a:avLst/>
              <a:gdLst/>
              <a:ahLst/>
              <a:cxnLst/>
              <a:rect l="l" t="t" r="r" b="b"/>
              <a:pathLst>
                <a:path w="4274726" h="1000045">
                  <a:moveTo>
                    <a:pt x="38160" y="0"/>
                  </a:moveTo>
                  <a:lnTo>
                    <a:pt x="4236566" y="0"/>
                  </a:lnTo>
                  <a:cubicBezTo>
                    <a:pt x="4257641" y="0"/>
                    <a:pt x="4274726" y="17085"/>
                    <a:pt x="4274726" y="38160"/>
                  </a:cubicBezTo>
                  <a:lnTo>
                    <a:pt x="4274726" y="961885"/>
                  </a:lnTo>
                  <a:cubicBezTo>
                    <a:pt x="4274726" y="982960"/>
                    <a:pt x="4257641" y="1000045"/>
                    <a:pt x="4236566" y="1000045"/>
                  </a:cubicBezTo>
                  <a:lnTo>
                    <a:pt x="38160" y="1000045"/>
                  </a:lnTo>
                  <a:cubicBezTo>
                    <a:pt x="17085" y="1000045"/>
                    <a:pt x="0" y="982960"/>
                    <a:pt x="0" y="961885"/>
                  </a:cubicBezTo>
                  <a:lnTo>
                    <a:pt x="0" y="38160"/>
                  </a:lnTo>
                  <a:cubicBezTo>
                    <a:pt x="0" y="17085"/>
                    <a:pt x="17085" y="0"/>
                    <a:pt x="38160" y="0"/>
                  </a:cubicBezTo>
                  <a:close/>
                </a:path>
              </a:pathLst>
            </a:custGeom>
            <a:ln w="19050" cap="rnd">
              <a:solidFill>
                <a:srgbClr val="FFFFFF"/>
              </a:solidFill>
              <a:prstDash val="solid"/>
              <a:round/>
            </a:ln>
          </p:spPr>
          <p:txBody>
            <a:bodyPr/>
            <a:lstStyle/>
            <a:p>
              <a:endParaRPr lang="en-US"/>
            </a:p>
          </p:txBody>
        </p:sp>
        <p:sp>
          <p:nvSpPr>
            <p:cNvPr id="4" name="TextBox 4"/>
            <p:cNvSpPr txBox="1"/>
            <p:nvPr/>
          </p:nvSpPr>
          <p:spPr>
            <a:xfrm>
              <a:off x="0" y="-66675"/>
              <a:ext cx="4274726" cy="1066720"/>
            </a:xfrm>
            <a:prstGeom prst="rect">
              <a:avLst/>
            </a:prstGeom>
          </p:spPr>
          <p:txBody>
            <a:bodyPr lIns="50800" tIns="50800" rIns="50800" bIns="50800" rtlCol="0" anchor="ctr"/>
            <a:lstStyle/>
            <a:p>
              <a:pPr algn="ctr">
                <a:lnSpc>
                  <a:spcPts val="3359"/>
                </a:lnSpc>
              </a:pPr>
              <a:endParaRPr/>
            </a:p>
          </p:txBody>
        </p:sp>
      </p:grpSp>
      <p:sp>
        <p:nvSpPr>
          <p:cNvPr id="5" name="TextBox 5"/>
          <p:cNvSpPr txBox="1"/>
          <p:nvPr/>
        </p:nvSpPr>
        <p:spPr>
          <a:xfrm>
            <a:off x="3116364" y="1098494"/>
            <a:ext cx="11080882" cy="1146185"/>
          </a:xfrm>
          <a:prstGeom prst="rect">
            <a:avLst/>
          </a:prstGeom>
        </p:spPr>
        <p:txBody>
          <a:bodyPr lIns="0" tIns="0" rIns="0" bIns="0" rtlCol="0" anchor="t">
            <a:spAutoFit/>
          </a:bodyPr>
          <a:lstStyle/>
          <a:p>
            <a:pPr algn="l">
              <a:lnSpc>
                <a:spcPts val="8516"/>
              </a:lnSpc>
            </a:pPr>
            <a:r>
              <a:rPr lang="en-US" sz="8870">
                <a:solidFill>
                  <a:srgbClr val="FFFFFF"/>
                </a:solidFill>
                <a:latin typeface="League Spartan"/>
                <a:ea typeface="League Spartan"/>
                <a:cs typeface="League Spartan"/>
                <a:sym typeface="League Spartan"/>
              </a:rPr>
              <a:t>NEXT STEPS</a:t>
            </a:r>
          </a:p>
        </p:txBody>
      </p:sp>
      <p:sp>
        <p:nvSpPr>
          <p:cNvPr id="6" name="Freeform 6"/>
          <p:cNvSpPr/>
          <p:nvPr/>
        </p:nvSpPr>
        <p:spPr>
          <a:xfrm>
            <a:off x="743198" y="495320"/>
            <a:ext cx="1843026" cy="1843026"/>
          </a:xfrm>
          <a:custGeom>
            <a:avLst/>
            <a:gdLst/>
            <a:ahLst/>
            <a:cxnLst/>
            <a:rect l="l" t="t" r="r" b="b"/>
            <a:pathLst>
              <a:path w="1843026" h="1843026">
                <a:moveTo>
                  <a:pt x="0" y="0"/>
                </a:moveTo>
                <a:lnTo>
                  <a:pt x="1843026" y="0"/>
                </a:lnTo>
                <a:lnTo>
                  <a:pt x="1843026" y="1843025"/>
                </a:lnTo>
                <a:lnTo>
                  <a:pt x="0" y="1843025"/>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3116364" y="2233570"/>
            <a:ext cx="10902374" cy="618491"/>
          </a:xfrm>
          <a:prstGeom prst="rect">
            <a:avLst/>
          </a:prstGeom>
        </p:spPr>
        <p:txBody>
          <a:bodyPr lIns="0" tIns="0" rIns="0" bIns="0" rtlCol="0" anchor="t">
            <a:spAutoFit/>
          </a:bodyPr>
          <a:lstStyle/>
          <a:p>
            <a:pPr algn="l">
              <a:lnSpc>
                <a:spcPts val="4759"/>
              </a:lnSpc>
              <a:spcBef>
                <a:spcPct val="0"/>
              </a:spcBef>
            </a:pPr>
            <a:r>
              <a:rPr lang="en-US" sz="3399" spc="-146">
                <a:solidFill>
                  <a:srgbClr val="FFFFFF"/>
                </a:solidFill>
                <a:latin typeface="Poppins"/>
                <a:ea typeface="Poppins"/>
                <a:cs typeface="Poppins"/>
                <a:sym typeface="Poppins"/>
              </a:rPr>
              <a:t>Implement the best practices.</a:t>
            </a:r>
          </a:p>
        </p:txBody>
      </p:sp>
      <p:grpSp>
        <p:nvGrpSpPr>
          <p:cNvPr id="8" name="Group 8"/>
          <p:cNvGrpSpPr/>
          <p:nvPr/>
        </p:nvGrpSpPr>
        <p:grpSpPr>
          <a:xfrm>
            <a:off x="3690210" y="3555884"/>
            <a:ext cx="7587390" cy="1090395"/>
            <a:chOff x="0" y="0"/>
            <a:chExt cx="10116519" cy="1453860"/>
          </a:xfrm>
        </p:grpSpPr>
        <p:sp>
          <p:nvSpPr>
            <p:cNvPr id="9" name="Freeform 9"/>
            <p:cNvSpPr/>
            <p:nvPr/>
          </p:nvSpPr>
          <p:spPr>
            <a:xfrm>
              <a:off x="0" y="0"/>
              <a:ext cx="1447912" cy="1447912"/>
            </a:xfrm>
            <a:custGeom>
              <a:avLst/>
              <a:gdLst/>
              <a:ahLst/>
              <a:cxnLst/>
              <a:rect l="l" t="t" r="r" b="b"/>
              <a:pathLst>
                <a:path w="1447912" h="1447912">
                  <a:moveTo>
                    <a:pt x="0" y="0"/>
                  </a:moveTo>
                  <a:lnTo>
                    <a:pt x="1447912" y="0"/>
                  </a:lnTo>
                  <a:lnTo>
                    <a:pt x="1447912" y="1447912"/>
                  </a:lnTo>
                  <a:lnTo>
                    <a:pt x="0" y="14479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740012" y="39681"/>
              <a:ext cx="1368551" cy="1368551"/>
            </a:xfrm>
            <a:custGeom>
              <a:avLst/>
              <a:gdLst/>
              <a:ahLst/>
              <a:cxnLst/>
              <a:rect l="l" t="t" r="r" b="b"/>
              <a:pathLst>
                <a:path w="1368551" h="1368551">
                  <a:moveTo>
                    <a:pt x="0" y="0"/>
                  </a:moveTo>
                  <a:lnTo>
                    <a:pt x="1368551" y="0"/>
                  </a:lnTo>
                  <a:lnTo>
                    <a:pt x="1368551" y="1368551"/>
                  </a:lnTo>
                  <a:lnTo>
                    <a:pt x="0" y="1368551"/>
                  </a:lnTo>
                  <a:lnTo>
                    <a:pt x="0" y="0"/>
                  </a:lnTo>
                  <a:close/>
                </a:path>
              </a:pathLst>
            </a:custGeom>
            <a:blipFill>
              <a:blip r:embed="rId5"/>
              <a:stretch>
                <a:fillRect/>
              </a:stretch>
            </a:blipFill>
          </p:spPr>
          <p:txBody>
            <a:bodyPr/>
            <a:lstStyle/>
            <a:p>
              <a:endParaRPr lang="en-US"/>
            </a:p>
          </p:txBody>
        </p:sp>
        <p:sp>
          <p:nvSpPr>
            <p:cNvPr id="11" name="Freeform 11"/>
            <p:cNvSpPr/>
            <p:nvPr/>
          </p:nvSpPr>
          <p:spPr>
            <a:xfrm>
              <a:off x="3403311" y="70916"/>
              <a:ext cx="1284360" cy="1310571"/>
            </a:xfrm>
            <a:custGeom>
              <a:avLst/>
              <a:gdLst/>
              <a:ahLst/>
              <a:cxnLst/>
              <a:rect l="l" t="t" r="r" b="b"/>
              <a:pathLst>
                <a:path w="1284360" h="1310571">
                  <a:moveTo>
                    <a:pt x="0" y="0"/>
                  </a:moveTo>
                  <a:lnTo>
                    <a:pt x="1284360" y="0"/>
                  </a:lnTo>
                  <a:lnTo>
                    <a:pt x="1284360" y="1310571"/>
                  </a:lnTo>
                  <a:lnTo>
                    <a:pt x="0" y="13105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4979771" y="39681"/>
              <a:ext cx="2004636" cy="1414179"/>
            </a:xfrm>
            <a:custGeom>
              <a:avLst/>
              <a:gdLst/>
              <a:ahLst/>
              <a:cxnLst/>
              <a:rect l="l" t="t" r="r" b="b"/>
              <a:pathLst>
                <a:path w="2004636" h="1414179">
                  <a:moveTo>
                    <a:pt x="0" y="0"/>
                  </a:moveTo>
                  <a:lnTo>
                    <a:pt x="2004635" y="0"/>
                  </a:lnTo>
                  <a:lnTo>
                    <a:pt x="2004635" y="1414179"/>
                  </a:lnTo>
                  <a:lnTo>
                    <a:pt x="0" y="1414179"/>
                  </a:lnTo>
                  <a:lnTo>
                    <a:pt x="0" y="0"/>
                  </a:lnTo>
                  <a:close/>
                </a:path>
              </a:pathLst>
            </a:custGeom>
            <a:blipFill>
              <a:blip r:embed="rId8"/>
              <a:stretch>
                <a:fillRect/>
              </a:stretch>
            </a:blipFill>
          </p:spPr>
          <p:txBody>
            <a:bodyPr/>
            <a:lstStyle/>
            <a:p>
              <a:endParaRPr lang="en-US"/>
            </a:p>
          </p:txBody>
        </p:sp>
        <p:sp>
          <p:nvSpPr>
            <p:cNvPr id="13" name="Freeform 13"/>
            <p:cNvSpPr/>
            <p:nvPr/>
          </p:nvSpPr>
          <p:spPr>
            <a:xfrm>
              <a:off x="7233597" y="55298"/>
              <a:ext cx="1382944" cy="1382944"/>
            </a:xfrm>
            <a:custGeom>
              <a:avLst/>
              <a:gdLst/>
              <a:ahLst/>
              <a:cxnLst/>
              <a:rect l="l" t="t" r="r" b="b"/>
              <a:pathLst>
                <a:path w="1382944" h="1382944">
                  <a:moveTo>
                    <a:pt x="0" y="0"/>
                  </a:moveTo>
                  <a:lnTo>
                    <a:pt x="1382945" y="0"/>
                  </a:lnTo>
                  <a:lnTo>
                    <a:pt x="1382945" y="1382944"/>
                  </a:lnTo>
                  <a:lnTo>
                    <a:pt x="0" y="13829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4" name="Freeform 14"/>
            <p:cNvSpPr/>
            <p:nvPr/>
          </p:nvSpPr>
          <p:spPr>
            <a:xfrm>
              <a:off x="8761274" y="98615"/>
              <a:ext cx="1355245" cy="1355245"/>
            </a:xfrm>
            <a:custGeom>
              <a:avLst/>
              <a:gdLst/>
              <a:ahLst/>
              <a:cxnLst/>
              <a:rect l="l" t="t" r="r" b="b"/>
              <a:pathLst>
                <a:path w="1355245" h="1355245">
                  <a:moveTo>
                    <a:pt x="0" y="0"/>
                  </a:moveTo>
                  <a:lnTo>
                    <a:pt x="1355244" y="0"/>
                  </a:lnTo>
                  <a:lnTo>
                    <a:pt x="1355244" y="1355245"/>
                  </a:lnTo>
                  <a:lnTo>
                    <a:pt x="0" y="1355245"/>
                  </a:lnTo>
                  <a:lnTo>
                    <a:pt x="0" y="0"/>
                  </a:lnTo>
                  <a:close/>
                </a:path>
              </a:pathLst>
            </a:custGeom>
            <a:blipFill>
              <a:blip r:embed="rId11"/>
              <a:stretch>
                <a:fillRect/>
              </a:stretch>
            </a:blipFill>
          </p:spPr>
          <p:txBody>
            <a:bodyPr/>
            <a:lstStyle/>
            <a:p>
              <a:endParaRPr lang="en-US"/>
            </a:p>
          </p:txBody>
        </p:sp>
      </p:grpSp>
      <p:grpSp>
        <p:nvGrpSpPr>
          <p:cNvPr id="15" name="Group 15"/>
          <p:cNvGrpSpPr>
            <a:grpSpLocks noChangeAspect="1"/>
          </p:cNvGrpSpPr>
          <p:nvPr/>
        </p:nvGrpSpPr>
        <p:grpSpPr>
          <a:xfrm rot="1030447">
            <a:off x="14707776" y="-554981"/>
            <a:ext cx="3023818" cy="5983144"/>
            <a:chOff x="0" y="0"/>
            <a:chExt cx="2620010" cy="5184140"/>
          </a:xfrm>
        </p:grpSpPr>
        <p:sp>
          <p:nvSpPr>
            <p:cNvPr id="16" name="Freeform 16"/>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txBody>
            <a:bodyPr/>
            <a:lstStyle/>
            <a:p>
              <a:endParaRPr lang="en-US"/>
            </a:p>
          </p:txBody>
        </p:sp>
        <p:sp>
          <p:nvSpPr>
            <p:cNvPr id="17" name="Freeform 17"/>
            <p:cNvSpPr/>
            <p:nvPr/>
          </p:nvSpPr>
          <p:spPr>
            <a:xfrm>
              <a:off x="185420" y="156210"/>
              <a:ext cx="2250453" cy="4876800"/>
            </a:xfrm>
            <a:custGeom>
              <a:avLst/>
              <a:gdLst/>
              <a:ahLst/>
              <a:cxnLst/>
              <a:rect l="l" t="t" r="r" b="b"/>
              <a:pathLst>
                <a:path w="2250453"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12"/>
              <a:stretch>
                <a:fillRect l="-58351" r="-58351"/>
              </a:stretch>
            </a:blipFill>
          </p:spPr>
          <p:txBody>
            <a:bodyPr/>
            <a:lstStyle/>
            <a:p>
              <a:endParaRPr lang="en-US"/>
            </a:p>
          </p:txBody>
        </p:sp>
        <p:sp>
          <p:nvSpPr>
            <p:cNvPr id="18" name="Freeform 18"/>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606060"/>
            </a:solidFill>
          </p:spPr>
          <p:txBody>
            <a:bodyPr/>
            <a:lstStyle/>
            <a:p>
              <a:endParaRPr lang="en-US"/>
            </a:p>
          </p:txBody>
        </p:sp>
        <p:sp>
          <p:nvSpPr>
            <p:cNvPr id="19" name="Freeform 19"/>
            <p:cNvSpPr/>
            <p:nvPr/>
          </p:nvSpPr>
          <p:spPr>
            <a:xfrm>
              <a:off x="1579738" y="187960"/>
              <a:ext cx="63785" cy="63501"/>
            </a:xfrm>
            <a:custGeom>
              <a:avLst/>
              <a:gdLst/>
              <a:ahLst/>
              <a:cxnLst/>
              <a:rect l="l" t="t" r="r" b="b"/>
              <a:pathLst>
                <a:path w="63785" h="63501">
                  <a:moveTo>
                    <a:pt x="31892" y="0"/>
                  </a:moveTo>
                  <a:cubicBezTo>
                    <a:pt x="20515" y="-51"/>
                    <a:pt x="9980" y="5989"/>
                    <a:pt x="4277" y="15834"/>
                  </a:cubicBezTo>
                  <a:cubicBezTo>
                    <a:pt x="-1426" y="25678"/>
                    <a:pt x="-1426" y="37822"/>
                    <a:pt x="4277" y="47666"/>
                  </a:cubicBezTo>
                  <a:cubicBezTo>
                    <a:pt x="9980" y="57511"/>
                    <a:pt x="20515" y="63551"/>
                    <a:pt x="31892" y="63500"/>
                  </a:cubicBezTo>
                  <a:cubicBezTo>
                    <a:pt x="43269" y="63551"/>
                    <a:pt x="53804" y="57511"/>
                    <a:pt x="59507" y="47666"/>
                  </a:cubicBezTo>
                  <a:cubicBezTo>
                    <a:pt x="65210" y="37822"/>
                    <a:pt x="65210" y="25678"/>
                    <a:pt x="59507" y="15834"/>
                  </a:cubicBezTo>
                  <a:cubicBezTo>
                    <a:pt x="53804" y="5989"/>
                    <a:pt x="43269" y="-51"/>
                    <a:pt x="31892" y="0"/>
                  </a:cubicBezTo>
                  <a:close/>
                </a:path>
              </a:pathLst>
            </a:custGeom>
            <a:solidFill>
              <a:srgbClr val="606060"/>
            </a:solidFill>
          </p:spPr>
          <p:txBody>
            <a:bodyPr/>
            <a:lstStyle/>
            <a:p>
              <a:endParaRPr lang="en-US"/>
            </a:p>
          </p:txBody>
        </p:sp>
        <p:sp>
          <p:nvSpPr>
            <p:cNvPr id="20" name="Freeform 20"/>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B8B8B8"/>
            </a:solidFill>
          </p:spPr>
          <p:txBody>
            <a:bodyPr/>
            <a:lstStyle/>
            <a:p>
              <a:endParaRPr lang="en-US"/>
            </a:p>
          </p:txBody>
        </p:sp>
        <p:sp>
          <p:nvSpPr>
            <p:cNvPr id="21" name="Freeform 21"/>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B8B8B8"/>
            </a:solidFill>
          </p:spPr>
          <p:txBody>
            <a:bodyPr/>
            <a:lstStyle/>
            <a:p>
              <a:endParaRPr lang="en-US"/>
            </a:p>
          </p:txBody>
        </p:sp>
        <p:sp>
          <p:nvSpPr>
            <p:cNvPr id="22" name="Freeform 22"/>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B8B8B8"/>
            </a:solidFill>
          </p:spPr>
          <p:txBody>
            <a:bodyPr/>
            <a:lstStyle/>
            <a:p>
              <a:endParaRPr lang="en-US"/>
            </a:p>
          </p:txBody>
        </p:sp>
        <p:sp>
          <p:nvSpPr>
            <p:cNvPr id="23" name="Freeform 23"/>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B8B8B8"/>
            </a:solidFill>
          </p:spPr>
          <p:txBody>
            <a:bodyPr/>
            <a:lstStyle/>
            <a:p>
              <a:endParaRPr lang="en-US"/>
            </a:p>
          </p:txBody>
        </p:sp>
        <p:sp>
          <p:nvSpPr>
            <p:cNvPr id="24" name="Freeform 24"/>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E9E9E9"/>
            </a:solidFill>
          </p:spPr>
          <p:txBody>
            <a:bodyPr/>
            <a:lstStyle/>
            <a:p>
              <a:endParaRPr lang="en-US"/>
            </a:p>
          </p:txBody>
        </p:sp>
      </p:grpSp>
      <p:sp>
        <p:nvSpPr>
          <p:cNvPr id="25" name="TextBox 25"/>
          <p:cNvSpPr txBox="1"/>
          <p:nvPr/>
        </p:nvSpPr>
        <p:spPr>
          <a:xfrm>
            <a:off x="1180100" y="5461099"/>
            <a:ext cx="5020219" cy="3070225"/>
          </a:xfrm>
          <a:prstGeom prst="rect">
            <a:avLst/>
          </a:prstGeom>
        </p:spPr>
        <p:txBody>
          <a:bodyPr lIns="0" tIns="0" rIns="0" bIns="0" rtlCol="0" anchor="t">
            <a:spAutoFit/>
          </a:bodyPr>
          <a:lstStyle/>
          <a:p>
            <a:pPr algn="l">
              <a:lnSpc>
                <a:spcPts val="3499"/>
              </a:lnSpc>
            </a:pPr>
            <a:r>
              <a:rPr lang="en-US" sz="2499" spc="-107">
                <a:solidFill>
                  <a:srgbClr val="FFFFFF"/>
                </a:solidFill>
                <a:latin typeface="Poppins"/>
                <a:ea typeface="Poppins"/>
                <a:cs typeface="Poppins"/>
                <a:sym typeface="Poppins"/>
              </a:rPr>
              <a:t>Read and understand TFRW Social Media Guidelines, Candidate Fairness Policy, and Bylaws.</a:t>
            </a:r>
          </a:p>
          <a:p>
            <a:pPr algn="l">
              <a:lnSpc>
                <a:spcPts val="3499"/>
              </a:lnSpc>
            </a:pPr>
            <a:endParaRPr lang="en-US" sz="2499" spc="-107">
              <a:solidFill>
                <a:srgbClr val="FFFFFF"/>
              </a:solidFill>
              <a:latin typeface="Poppins"/>
              <a:ea typeface="Poppins"/>
              <a:cs typeface="Poppins"/>
              <a:sym typeface="Poppins"/>
            </a:endParaRPr>
          </a:p>
          <a:p>
            <a:pPr algn="l">
              <a:lnSpc>
                <a:spcPts val="3499"/>
              </a:lnSpc>
              <a:spcBef>
                <a:spcPct val="0"/>
              </a:spcBef>
            </a:pPr>
            <a:r>
              <a:rPr lang="en-US" sz="2499" spc="-107">
                <a:solidFill>
                  <a:srgbClr val="FFFFFF"/>
                </a:solidFill>
                <a:latin typeface="Poppins"/>
                <a:ea typeface="Poppins"/>
                <a:cs typeface="Poppins"/>
                <a:sym typeface="Poppins"/>
              </a:rPr>
              <a:t>Review all your social media channels and update information as needed.</a:t>
            </a:r>
          </a:p>
        </p:txBody>
      </p:sp>
      <p:sp>
        <p:nvSpPr>
          <p:cNvPr id="26" name="TextBox 26"/>
          <p:cNvSpPr txBox="1"/>
          <p:nvPr/>
        </p:nvSpPr>
        <p:spPr>
          <a:xfrm>
            <a:off x="6544647" y="5492849"/>
            <a:ext cx="4877468" cy="2193925"/>
          </a:xfrm>
          <a:prstGeom prst="rect">
            <a:avLst/>
          </a:prstGeom>
        </p:spPr>
        <p:txBody>
          <a:bodyPr lIns="0" tIns="0" rIns="0" bIns="0" rtlCol="0" anchor="t">
            <a:spAutoFit/>
          </a:bodyPr>
          <a:lstStyle/>
          <a:p>
            <a:pPr algn="l">
              <a:lnSpc>
                <a:spcPts val="3499"/>
              </a:lnSpc>
            </a:pPr>
            <a:r>
              <a:rPr lang="en-US" sz="2499" spc="-107">
                <a:solidFill>
                  <a:srgbClr val="FFFFFF"/>
                </a:solidFill>
                <a:latin typeface="Poppins"/>
                <a:ea typeface="Poppins"/>
                <a:cs typeface="Poppins"/>
                <a:sym typeface="Poppins"/>
              </a:rPr>
              <a:t>Be sure all clubs using Facebook have a business Page. </a:t>
            </a:r>
          </a:p>
          <a:p>
            <a:pPr algn="l">
              <a:lnSpc>
                <a:spcPts val="3499"/>
              </a:lnSpc>
              <a:spcBef>
                <a:spcPct val="0"/>
              </a:spcBef>
            </a:pPr>
            <a:r>
              <a:rPr lang="en-US" sz="2499" spc="-107">
                <a:solidFill>
                  <a:srgbClr val="FFFFFF"/>
                </a:solidFill>
                <a:latin typeface="Poppins"/>
                <a:ea typeface="Poppins"/>
                <a:cs typeface="Poppins"/>
                <a:sym typeface="Poppins"/>
              </a:rPr>
              <a:t>Discontinue use Facebook Group and delete the club’s group page.  </a:t>
            </a:r>
          </a:p>
        </p:txBody>
      </p:sp>
      <p:sp>
        <p:nvSpPr>
          <p:cNvPr id="27" name="TextBox 27"/>
          <p:cNvSpPr txBox="1"/>
          <p:nvPr/>
        </p:nvSpPr>
        <p:spPr>
          <a:xfrm>
            <a:off x="11607830" y="5492849"/>
            <a:ext cx="5178831" cy="1755775"/>
          </a:xfrm>
          <a:prstGeom prst="rect">
            <a:avLst/>
          </a:prstGeom>
        </p:spPr>
        <p:txBody>
          <a:bodyPr lIns="0" tIns="0" rIns="0" bIns="0" rtlCol="0" anchor="t">
            <a:spAutoFit/>
          </a:bodyPr>
          <a:lstStyle/>
          <a:p>
            <a:pPr algn="l">
              <a:lnSpc>
                <a:spcPts val="3499"/>
              </a:lnSpc>
              <a:spcBef>
                <a:spcPct val="0"/>
              </a:spcBef>
            </a:pPr>
            <a:r>
              <a:rPr lang="en-US" sz="2499" spc="-107">
                <a:solidFill>
                  <a:srgbClr val="FFFFFF"/>
                </a:solidFill>
                <a:latin typeface="Poppins"/>
                <a:ea typeface="Poppins"/>
                <a:cs typeface="Poppins"/>
                <a:sym typeface="Poppins"/>
              </a:rPr>
              <a:t>Explore other social media channels to better reach your audience. Not everyone uses the same social media channel.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1F212D">
                <a:alpha val="100000"/>
              </a:srgbClr>
            </a:gs>
            <a:gs pos="50000">
              <a:srgbClr val="161922">
                <a:alpha val="100000"/>
              </a:srgbClr>
            </a:gs>
            <a:gs pos="100000">
              <a:srgbClr val="000002">
                <a:alpha val="100000"/>
              </a:srgbClr>
            </a:gs>
          </a:gsLst>
          <a:lin ang="2700000"/>
        </a:gradFill>
        <a:effectLst/>
      </p:bgPr>
    </p:bg>
    <p:spTree>
      <p:nvGrpSpPr>
        <p:cNvPr id="1" name="">
          <a:extLst>
            <a:ext uri="{FF2B5EF4-FFF2-40B4-BE49-F238E27FC236}">
              <a16:creationId xmlns:a16="http://schemas.microsoft.com/office/drawing/2014/main" id="{DDAAA900-9FE3-05F9-44CB-BC8940B2204B}"/>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57AF771-1ECF-A6AE-C348-27ECE82CE3A4}"/>
              </a:ext>
            </a:extLst>
          </p:cNvPr>
          <p:cNvSpPr txBox="1"/>
          <p:nvPr/>
        </p:nvSpPr>
        <p:spPr>
          <a:xfrm>
            <a:off x="1028700" y="2944468"/>
            <a:ext cx="12526970" cy="1552669"/>
          </a:xfrm>
          <a:prstGeom prst="rect">
            <a:avLst/>
          </a:prstGeom>
        </p:spPr>
        <p:txBody>
          <a:bodyPr lIns="0" tIns="0" rIns="0" bIns="0" rtlCol="0" anchor="t">
            <a:spAutoFit/>
          </a:bodyPr>
          <a:lstStyle/>
          <a:p>
            <a:pPr algn="l">
              <a:lnSpc>
                <a:spcPts val="11385"/>
              </a:lnSpc>
            </a:pPr>
            <a:r>
              <a:rPr lang="en-US" sz="11859" spc="-509" dirty="0">
                <a:solidFill>
                  <a:srgbClr val="FFFFFF"/>
                </a:solidFill>
                <a:latin typeface="League Spartan"/>
                <a:ea typeface="League Spartan"/>
                <a:cs typeface="League Spartan"/>
                <a:sym typeface="League Spartan"/>
              </a:rPr>
              <a:t>Thank you!</a:t>
            </a:r>
          </a:p>
        </p:txBody>
      </p:sp>
      <p:grpSp>
        <p:nvGrpSpPr>
          <p:cNvPr id="3" name="Group 3">
            <a:extLst>
              <a:ext uri="{FF2B5EF4-FFF2-40B4-BE49-F238E27FC236}">
                <a16:creationId xmlns:a16="http://schemas.microsoft.com/office/drawing/2014/main" id="{5D72048A-2C2C-5A83-5103-0D809A111B3B}"/>
              </a:ext>
            </a:extLst>
          </p:cNvPr>
          <p:cNvGrpSpPr>
            <a:grpSpLocks noChangeAspect="1"/>
          </p:cNvGrpSpPr>
          <p:nvPr/>
        </p:nvGrpSpPr>
        <p:grpSpPr>
          <a:xfrm rot="1030447">
            <a:off x="13020906" y="270858"/>
            <a:ext cx="4752783" cy="9404199"/>
            <a:chOff x="0" y="0"/>
            <a:chExt cx="2620010" cy="5184140"/>
          </a:xfrm>
        </p:grpSpPr>
        <p:sp>
          <p:nvSpPr>
            <p:cNvPr id="4" name="Freeform 4">
              <a:extLst>
                <a:ext uri="{FF2B5EF4-FFF2-40B4-BE49-F238E27FC236}">
                  <a16:creationId xmlns:a16="http://schemas.microsoft.com/office/drawing/2014/main" id="{E6FE2B98-6A18-F5FF-04D3-D21280D787A7}"/>
                </a:ext>
              </a:extLst>
            </p:cNvPr>
            <p:cNvSpPr/>
            <p:nvPr/>
          </p:nvSpPr>
          <p:spPr>
            <a:xfrm>
              <a:off x="53340" y="25400"/>
              <a:ext cx="2513330" cy="5132070"/>
            </a:xfrm>
            <a:custGeom>
              <a:avLst/>
              <a:gdLst/>
              <a:ahLst/>
              <a:cxnLst/>
              <a:rect l="l" t="t" r="r" b="b"/>
              <a:pathLst>
                <a:path w="2513330" h="513207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p:spPr>
          <p:txBody>
            <a:bodyPr/>
            <a:lstStyle/>
            <a:p>
              <a:endParaRPr lang="en-US"/>
            </a:p>
          </p:txBody>
        </p:sp>
        <p:sp>
          <p:nvSpPr>
            <p:cNvPr id="5" name="Freeform 5">
              <a:extLst>
                <a:ext uri="{FF2B5EF4-FFF2-40B4-BE49-F238E27FC236}">
                  <a16:creationId xmlns:a16="http://schemas.microsoft.com/office/drawing/2014/main" id="{4FE8BE70-6078-00FC-A9D0-E2EDF42D7B65}"/>
                </a:ext>
              </a:extLst>
            </p:cNvPr>
            <p:cNvSpPr/>
            <p:nvPr/>
          </p:nvSpPr>
          <p:spPr>
            <a:xfrm>
              <a:off x="185420" y="156210"/>
              <a:ext cx="2250453" cy="4876800"/>
            </a:xfrm>
            <a:custGeom>
              <a:avLst/>
              <a:gdLst/>
              <a:ahLst/>
              <a:cxnLst/>
              <a:rect l="l" t="t" r="r" b="b"/>
              <a:pathLst>
                <a:path w="2250453" h="487680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a:blip r:embed="rId2"/>
              <a:stretch>
                <a:fillRect l="-159761" r="-119587"/>
              </a:stretch>
            </a:blipFill>
          </p:spPr>
          <p:txBody>
            <a:bodyPr/>
            <a:lstStyle/>
            <a:p>
              <a:endParaRPr lang="en-US"/>
            </a:p>
          </p:txBody>
        </p:sp>
        <p:sp>
          <p:nvSpPr>
            <p:cNvPr id="6" name="Freeform 6">
              <a:extLst>
                <a:ext uri="{FF2B5EF4-FFF2-40B4-BE49-F238E27FC236}">
                  <a16:creationId xmlns:a16="http://schemas.microsoft.com/office/drawing/2014/main" id="{36F69F98-57CE-DC8A-50CF-705BAD7FFAEA}"/>
                </a:ext>
              </a:extLst>
            </p:cNvPr>
            <p:cNvSpPr/>
            <p:nvPr/>
          </p:nvSpPr>
          <p:spPr>
            <a:xfrm>
              <a:off x="1121410" y="198120"/>
              <a:ext cx="347980" cy="43180"/>
            </a:xfrm>
            <a:custGeom>
              <a:avLst/>
              <a:gdLst/>
              <a:ahLst/>
              <a:cxnLst/>
              <a:rect l="l" t="t" r="r" b="b"/>
              <a:pathLst>
                <a:path w="347980" h="431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606060"/>
            </a:solidFill>
          </p:spPr>
          <p:txBody>
            <a:bodyPr/>
            <a:lstStyle/>
            <a:p>
              <a:endParaRPr lang="en-US"/>
            </a:p>
          </p:txBody>
        </p:sp>
        <p:sp>
          <p:nvSpPr>
            <p:cNvPr id="7" name="Freeform 7">
              <a:extLst>
                <a:ext uri="{FF2B5EF4-FFF2-40B4-BE49-F238E27FC236}">
                  <a16:creationId xmlns:a16="http://schemas.microsoft.com/office/drawing/2014/main" id="{A8C77381-0834-3011-3729-90E72A8BEECE}"/>
                </a:ext>
              </a:extLst>
            </p:cNvPr>
            <p:cNvSpPr/>
            <p:nvPr/>
          </p:nvSpPr>
          <p:spPr>
            <a:xfrm>
              <a:off x="1579738" y="187960"/>
              <a:ext cx="63785" cy="63501"/>
            </a:xfrm>
            <a:custGeom>
              <a:avLst/>
              <a:gdLst/>
              <a:ahLst/>
              <a:cxnLst/>
              <a:rect l="l" t="t" r="r" b="b"/>
              <a:pathLst>
                <a:path w="63785" h="63501">
                  <a:moveTo>
                    <a:pt x="31892" y="0"/>
                  </a:moveTo>
                  <a:cubicBezTo>
                    <a:pt x="20515" y="-51"/>
                    <a:pt x="9980" y="5989"/>
                    <a:pt x="4277" y="15834"/>
                  </a:cubicBezTo>
                  <a:cubicBezTo>
                    <a:pt x="-1426" y="25678"/>
                    <a:pt x="-1426" y="37822"/>
                    <a:pt x="4277" y="47666"/>
                  </a:cubicBezTo>
                  <a:cubicBezTo>
                    <a:pt x="9980" y="57511"/>
                    <a:pt x="20515" y="63551"/>
                    <a:pt x="31892" y="63500"/>
                  </a:cubicBezTo>
                  <a:cubicBezTo>
                    <a:pt x="43269" y="63551"/>
                    <a:pt x="53804" y="57511"/>
                    <a:pt x="59507" y="47666"/>
                  </a:cubicBezTo>
                  <a:cubicBezTo>
                    <a:pt x="65210" y="37822"/>
                    <a:pt x="65210" y="25678"/>
                    <a:pt x="59507" y="15834"/>
                  </a:cubicBezTo>
                  <a:cubicBezTo>
                    <a:pt x="53804" y="5989"/>
                    <a:pt x="43269" y="-51"/>
                    <a:pt x="31892" y="0"/>
                  </a:cubicBezTo>
                  <a:close/>
                </a:path>
              </a:pathLst>
            </a:custGeom>
            <a:solidFill>
              <a:srgbClr val="606060"/>
            </a:solidFill>
          </p:spPr>
          <p:txBody>
            <a:bodyPr/>
            <a:lstStyle/>
            <a:p>
              <a:endParaRPr lang="en-US"/>
            </a:p>
          </p:txBody>
        </p:sp>
        <p:sp>
          <p:nvSpPr>
            <p:cNvPr id="8" name="Freeform 8">
              <a:extLst>
                <a:ext uri="{FF2B5EF4-FFF2-40B4-BE49-F238E27FC236}">
                  <a16:creationId xmlns:a16="http://schemas.microsoft.com/office/drawing/2014/main" id="{BDCC9940-668E-E1BC-04C7-03D3BC1429DE}"/>
                </a:ext>
              </a:extLst>
            </p:cNvPr>
            <p:cNvSpPr/>
            <p:nvPr/>
          </p:nvSpPr>
          <p:spPr>
            <a:xfrm>
              <a:off x="0" y="685800"/>
              <a:ext cx="27940" cy="213360"/>
            </a:xfrm>
            <a:custGeom>
              <a:avLst/>
              <a:gdLst/>
              <a:ahLst/>
              <a:cxnLst/>
              <a:rect l="l" t="t" r="r" b="b"/>
              <a:pathLst>
                <a:path w="27940" h="21336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B8B8B8"/>
            </a:solidFill>
          </p:spPr>
          <p:txBody>
            <a:bodyPr/>
            <a:lstStyle/>
            <a:p>
              <a:endParaRPr lang="en-US"/>
            </a:p>
          </p:txBody>
        </p:sp>
        <p:sp>
          <p:nvSpPr>
            <p:cNvPr id="9" name="Freeform 9">
              <a:extLst>
                <a:ext uri="{FF2B5EF4-FFF2-40B4-BE49-F238E27FC236}">
                  <a16:creationId xmlns:a16="http://schemas.microsoft.com/office/drawing/2014/main" id="{EF37D37C-BD0D-BA05-3EC3-FCBB6A62ABDF}"/>
                </a:ext>
              </a:extLst>
            </p:cNvPr>
            <p:cNvSpPr/>
            <p:nvPr/>
          </p:nvSpPr>
          <p:spPr>
            <a:xfrm>
              <a:off x="0" y="1057910"/>
              <a:ext cx="27940" cy="384810"/>
            </a:xfrm>
            <a:custGeom>
              <a:avLst/>
              <a:gdLst/>
              <a:ahLst/>
              <a:cxnLst/>
              <a:rect l="l" t="t" r="r" b="b"/>
              <a:pathLst>
                <a:path w="27940" h="38481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B8B8B8"/>
            </a:solidFill>
          </p:spPr>
          <p:txBody>
            <a:bodyPr/>
            <a:lstStyle/>
            <a:p>
              <a:endParaRPr lang="en-US"/>
            </a:p>
          </p:txBody>
        </p:sp>
        <p:sp>
          <p:nvSpPr>
            <p:cNvPr id="10" name="Freeform 10">
              <a:extLst>
                <a:ext uri="{FF2B5EF4-FFF2-40B4-BE49-F238E27FC236}">
                  <a16:creationId xmlns:a16="http://schemas.microsoft.com/office/drawing/2014/main" id="{056E0333-3AAF-FD0D-AFBB-118E1DDD6680}"/>
                </a:ext>
              </a:extLst>
            </p:cNvPr>
            <p:cNvSpPr/>
            <p:nvPr/>
          </p:nvSpPr>
          <p:spPr>
            <a:xfrm>
              <a:off x="0" y="1526540"/>
              <a:ext cx="27940" cy="386080"/>
            </a:xfrm>
            <a:custGeom>
              <a:avLst/>
              <a:gdLst/>
              <a:ahLst/>
              <a:cxnLst/>
              <a:rect l="l" t="t" r="r" b="b"/>
              <a:pathLst>
                <a:path w="27940" h="38608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B8B8B8"/>
            </a:solidFill>
          </p:spPr>
          <p:txBody>
            <a:bodyPr/>
            <a:lstStyle/>
            <a:p>
              <a:endParaRPr lang="en-US"/>
            </a:p>
          </p:txBody>
        </p:sp>
        <p:sp>
          <p:nvSpPr>
            <p:cNvPr id="11" name="Freeform 11">
              <a:extLst>
                <a:ext uri="{FF2B5EF4-FFF2-40B4-BE49-F238E27FC236}">
                  <a16:creationId xmlns:a16="http://schemas.microsoft.com/office/drawing/2014/main" id="{C59B6C4A-BD96-617D-D34C-2247DAF02DF0}"/>
                </a:ext>
              </a:extLst>
            </p:cNvPr>
            <p:cNvSpPr/>
            <p:nvPr/>
          </p:nvSpPr>
          <p:spPr>
            <a:xfrm>
              <a:off x="2592070" y="1184910"/>
              <a:ext cx="27940" cy="618490"/>
            </a:xfrm>
            <a:custGeom>
              <a:avLst/>
              <a:gdLst/>
              <a:ahLst/>
              <a:cxnLst/>
              <a:rect l="l" t="t" r="r" b="b"/>
              <a:pathLst>
                <a:path w="27940" h="61849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B8B8B8"/>
            </a:solidFill>
          </p:spPr>
          <p:txBody>
            <a:bodyPr/>
            <a:lstStyle/>
            <a:p>
              <a:endParaRPr lang="en-US"/>
            </a:p>
          </p:txBody>
        </p:sp>
        <p:sp>
          <p:nvSpPr>
            <p:cNvPr id="12" name="Freeform 12">
              <a:extLst>
                <a:ext uri="{FF2B5EF4-FFF2-40B4-BE49-F238E27FC236}">
                  <a16:creationId xmlns:a16="http://schemas.microsoft.com/office/drawing/2014/main" id="{37D3857F-86B4-3570-8D1B-8685112BDECC}"/>
                </a:ext>
              </a:extLst>
            </p:cNvPr>
            <p:cNvSpPr/>
            <p:nvPr/>
          </p:nvSpPr>
          <p:spPr>
            <a:xfrm>
              <a:off x="27940" y="0"/>
              <a:ext cx="2564130" cy="5182870"/>
            </a:xfrm>
            <a:custGeom>
              <a:avLst/>
              <a:gdLst/>
              <a:ahLst/>
              <a:cxnLst/>
              <a:rect l="l" t="t" r="r" b="b"/>
              <a:pathLst>
                <a:path w="2564130" h="518287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E9E9E9"/>
            </a:solidFill>
          </p:spPr>
          <p:txBody>
            <a:bodyPr/>
            <a:lstStyle/>
            <a:p>
              <a:endParaRPr lang="en-US"/>
            </a:p>
          </p:txBody>
        </p:sp>
      </p:grpSp>
      <p:grpSp>
        <p:nvGrpSpPr>
          <p:cNvPr id="13" name="Group 13">
            <a:extLst>
              <a:ext uri="{FF2B5EF4-FFF2-40B4-BE49-F238E27FC236}">
                <a16:creationId xmlns:a16="http://schemas.microsoft.com/office/drawing/2014/main" id="{D97E7E09-FF24-4A72-59C0-5905CD6FBB87}"/>
              </a:ext>
            </a:extLst>
          </p:cNvPr>
          <p:cNvGrpSpPr/>
          <p:nvPr/>
        </p:nvGrpSpPr>
        <p:grpSpPr>
          <a:xfrm>
            <a:off x="1028700" y="8713103"/>
            <a:ext cx="7581900" cy="1090395"/>
            <a:chOff x="0" y="0"/>
            <a:chExt cx="10109199" cy="1453860"/>
          </a:xfrm>
        </p:grpSpPr>
        <p:sp>
          <p:nvSpPr>
            <p:cNvPr id="14" name="Freeform 14">
              <a:extLst>
                <a:ext uri="{FF2B5EF4-FFF2-40B4-BE49-F238E27FC236}">
                  <a16:creationId xmlns:a16="http://schemas.microsoft.com/office/drawing/2014/main" id="{51FA8748-60A0-19E8-6557-6A5DEC65DE69}"/>
                </a:ext>
              </a:extLst>
            </p:cNvPr>
            <p:cNvSpPr/>
            <p:nvPr/>
          </p:nvSpPr>
          <p:spPr>
            <a:xfrm>
              <a:off x="0" y="0"/>
              <a:ext cx="1447912" cy="1447912"/>
            </a:xfrm>
            <a:custGeom>
              <a:avLst/>
              <a:gdLst/>
              <a:ahLst/>
              <a:cxnLst/>
              <a:rect l="l" t="t" r="r" b="b"/>
              <a:pathLst>
                <a:path w="1447912" h="1447912">
                  <a:moveTo>
                    <a:pt x="0" y="0"/>
                  </a:moveTo>
                  <a:lnTo>
                    <a:pt x="1447912" y="0"/>
                  </a:lnTo>
                  <a:lnTo>
                    <a:pt x="1447912" y="1447912"/>
                  </a:lnTo>
                  <a:lnTo>
                    <a:pt x="0" y="14479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a:extLst>
                <a:ext uri="{FF2B5EF4-FFF2-40B4-BE49-F238E27FC236}">
                  <a16:creationId xmlns:a16="http://schemas.microsoft.com/office/drawing/2014/main" id="{BC7C7195-6943-1B39-5FDD-B40D2B388E5D}"/>
                </a:ext>
              </a:extLst>
            </p:cNvPr>
            <p:cNvSpPr/>
            <p:nvPr/>
          </p:nvSpPr>
          <p:spPr>
            <a:xfrm>
              <a:off x="1740012" y="39681"/>
              <a:ext cx="1368551" cy="1368551"/>
            </a:xfrm>
            <a:custGeom>
              <a:avLst/>
              <a:gdLst/>
              <a:ahLst/>
              <a:cxnLst/>
              <a:rect l="l" t="t" r="r" b="b"/>
              <a:pathLst>
                <a:path w="1368551" h="1368551">
                  <a:moveTo>
                    <a:pt x="0" y="0"/>
                  </a:moveTo>
                  <a:lnTo>
                    <a:pt x="1368551" y="0"/>
                  </a:lnTo>
                  <a:lnTo>
                    <a:pt x="1368551" y="1368551"/>
                  </a:lnTo>
                  <a:lnTo>
                    <a:pt x="0" y="1368551"/>
                  </a:lnTo>
                  <a:lnTo>
                    <a:pt x="0" y="0"/>
                  </a:lnTo>
                  <a:close/>
                </a:path>
              </a:pathLst>
            </a:custGeom>
            <a:blipFill>
              <a:blip r:embed="rId5"/>
              <a:stretch>
                <a:fillRect/>
              </a:stretch>
            </a:blipFill>
          </p:spPr>
          <p:txBody>
            <a:bodyPr/>
            <a:lstStyle/>
            <a:p>
              <a:endParaRPr lang="en-US"/>
            </a:p>
          </p:txBody>
        </p:sp>
        <p:sp>
          <p:nvSpPr>
            <p:cNvPr id="16" name="Freeform 16">
              <a:extLst>
                <a:ext uri="{FF2B5EF4-FFF2-40B4-BE49-F238E27FC236}">
                  <a16:creationId xmlns:a16="http://schemas.microsoft.com/office/drawing/2014/main" id="{C038DF46-7FA2-1057-75E8-7E9D66CF30DB}"/>
                </a:ext>
              </a:extLst>
            </p:cNvPr>
            <p:cNvSpPr/>
            <p:nvPr/>
          </p:nvSpPr>
          <p:spPr>
            <a:xfrm>
              <a:off x="3403311" y="70916"/>
              <a:ext cx="1284360" cy="1310571"/>
            </a:xfrm>
            <a:custGeom>
              <a:avLst/>
              <a:gdLst/>
              <a:ahLst/>
              <a:cxnLst/>
              <a:rect l="l" t="t" r="r" b="b"/>
              <a:pathLst>
                <a:path w="1284360" h="1310571">
                  <a:moveTo>
                    <a:pt x="0" y="0"/>
                  </a:moveTo>
                  <a:lnTo>
                    <a:pt x="1284360" y="0"/>
                  </a:lnTo>
                  <a:lnTo>
                    <a:pt x="1284360" y="1310571"/>
                  </a:lnTo>
                  <a:lnTo>
                    <a:pt x="0" y="13105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a:extLst>
                <a:ext uri="{FF2B5EF4-FFF2-40B4-BE49-F238E27FC236}">
                  <a16:creationId xmlns:a16="http://schemas.microsoft.com/office/drawing/2014/main" id="{EE1F9F04-9B87-AD60-EF63-FD4C71DD859B}"/>
                </a:ext>
              </a:extLst>
            </p:cNvPr>
            <p:cNvSpPr/>
            <p:nvPr/>
          </p:nvSpPr>
          <p:spPr>
            <a:xfrm>
              <a:off x="4979771" y="39681"/>
              <a:ext cx="2004636" cy="1414179"/>
            </a:xfrm>
            <a:custGeom>
              <a:avLst/>
              <a:gdLst/>
              <a:ahLst/>
              <a:cxnLst/>
              <a:rect l="l" t="t" r="r" b="b"/>
              <a:pathLst>
                <a:path w="2004636" h="1414179">
                  <a:moveTo>
                    <a:pt x="0" y="0"/>
                  </a:moveTo>
                  <a:lnTo>
                    <a:pt x="2004635" y="0"/>
                  </a:lnTo>
                  <a:lnTo>
                    <a:pt x="2004635" y="1414179"/>
                  </a:lnTo>
                  <a:lnTo>
                    <a:pt x="0" y="1414179"/>
                  </a:lnTo>
                  <a:lnTo>
                    <a:pt x="0" y="0"/>
                  </a:lnTo>
                  <a:close/>
                </a:path>
              </a:pathLst>
            </a:custGeom>
            <a:blipFill>
              <a:blip r:embed="rId8"/>
              <a:stretch>
                <a:fillRect/>
              </a:stretch>
            </a:blipFill>
          </p:spPr>
          <p:txBody>
            <a:bodyPr/>
            <a:lstStyle/>
            <a:p>
              <a:endParaRPr lang="en-US"/>
            </a:p>
          </p:txBody>
        </p:sp>
        <p:sp>
          <p:nvSpPr>
            <p:cNvPr id="18" name="Freeform 18">
              <a:extLst>
                <a:ext uri="{FF2B5EF4-FFF2-40B4-BE49-F238E27FC236}">
                  <a16:creationId xmlns:a16="http://schemas.microsoft.com/office/drawing/2014/main" id="{9F983D78-BE75-FE65-FC9C-79F4402E5DA5}"/>
                </a:ext>
              </a:extLst>
            </p:cNvPr>
            <p:cNvSpPr/>
            <p:nvPr/>
          </p:nvSpPr>
          <p:spPr>
            <a:xfrm>
              <a:off x="7233597" y="55298"/>
              <a:ext cx="1382944" cy="1382944"/>
            </a:xfrm>
            <a:custGeom>
              <a:avLst/>
              <a:gdLst/>
              <a:ahLst/>
              <a:cxnLst/>
              <a:rect l="l" t="t" r="r" b="b"/>
              <a:pathLst>
                <a:path w="1382944" h="1382944">
                  <a:moveTo>
                    <a:pt x="0" y="0"/>
                  </a:moveTo>
                  <a:lnTo>
                    <a:pt x="1382945" y="0"/>
                  </a:lnTo>
                  <a:lnTo>
                    <a:pt x="1382945" y="1382944"/>
                  </a:lnTo>
                  <a:lnTo>
                    <a:pt x="0" y="13829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Freeform 19">
              <a:extLst>
                <a:ext uri="{FF2B5EF4-FFF2-40B4-BE49-F238E27FC236}">
                  <a16:creationId xmlns:a16="http://schemas.microsoft.com/office/drawing/2014/main" id="{EA5ED950-54A5-D902-9AC4-DD2662A62237}"/>
                </a:ext>
              </a:extLst>
            </p:cNvPr>
            <p:cNvSpPr/>
            <p:nvPr/>
          </p:nvSpPr>
          <p:spPr>
            <a:xfrm>
              <a:off x="8753954" y="98615"/>
              <a:ext cx="1355245" cy="1355245"/>
            </a:xfrm>
            <a:custGeom>
              <a:avLst/>
              <a:gdLst/>
              <a:ahLst/>
              <a:cxnLst/>
              <a:rect l="l" t="t" r="r" b="b"/>
              <a:pathLst>
                <a:path w="1355245" h="1355245">
                  <a:moveTo>
                    <a:pt x="0" y="0"/>
                  </a:moveTo>
                  <a:lnTo>
                    <a:pt x="1355244" y="0"/>
                  </a:lnTo>
                  <a:lnTo>
                    <a:pt x="1355244" y="1355245"/>
                  </a:lnTo>
                  <a:lnTo>
                    <a:pt x="0" y="1355245"/>
                  </a:lnTo>
                  <a:lnTo>
                    <a:pt x="0" y="0"/>
                  </a:lnTo>
                  <a:close/>
                </a:path>
              </a:pathLst>
            </a:custGeom>
            <a:blipFill>
              <a:blip r:embed="rId11"/>
              <a:stretch>
                <a:fillRect/>
              </a:stretch>
            </a:blipFill>
          </p:spPr>
          <p:txBody>
            <a:bodyPr/>
            <a:lstStyle/>
            <a:p>
              <a:endParaRPr lang="en-US"/>
            </a:p>
          </p:txBody>
        </p:sp>
      </p:grpSp>
      <p:sp>
        <p:nvSpPr>
          <p:cNvPr id="20" name="Freeform 20">
            <a:extLst>
              <a:ext uri="{FF2B5EF4-FFF2-40B4-BE49-F238E27FC236}">
                <a16:creationId xmlns:a16="http://schemas.microsoft.com/office/drawing/2014/main" id="{50D61263-1F9D-5901-7130-448291C13DD5}"/>
              </a:ext>
            </a:extLst>
          </p:cNvPr>
          <p:cNvSpPr/>
          <p:nvPr/>
        </p:nvSpPr>
        <p:spPr>
          <a:xfrm>
            <a:off x="1028700" y="472008"/>
            <a:ext cx="1843026" cy="1843026"/>
          </a:xfrm>
          <a:custGeom>
            <a:avLst/>
            <a:gdLst/>
            <a:ahLst/>
            <a:cxnLst/>
            <a:rect l="l" t="t" r="r" b="b"/>
            <a:pathLst>
              <a:path w="1843026" h="1843026">
                <a:moveTo>
                  <a:pt x="0" y="0"/>
                </a:moveTo>
                <a:lnTo>
                  <a:pt x="1843026" y="0"/>
                </a:lnTo>
                <a:lnTo>
                  <a:pt x="1843026" y="1843025"/>
                </a:lnTo>
                <a:lnTo>
                  <a:pt x="0" y="1843025"/>
                </a:lnTo>
                <a:lnTo>
                  <a:pt x="0" y="0"/>
                </a:lnTo>
                <a:close/>
              </a:path>
            </a:pathLst>
          </a:custGeom>
          <a:blipFill>
            <a:blip r:embed="rId12"/>
            <a:stretch>
              <a:fillRect/>
            </a:stretch>
          </a:blipFill>
        </p:spPr>
        <p:txBody>
          <a:bodyPr/>
          <a:lstStyle/>
          <a:p>
            <a:endParaRPr lang="en-US"/>
          </a:p>
        </p:txBody>
      </p:sp>
      <p:sp>
        <p:nvSpPr>
          <p:cNvPr id="21" name="TextBox 21">
            <a:extLst>
              <a:ext uri="{FF2B5EF4-FFF2-40B4-BE49-F238E27FC236}">
                <a16:creationId xmlns:a16="http://schemas.microsoft.com/office/drawing/2014/main" id="{925BFDAE-CFCB-50FC-7B6A-0BD6B67648D4}"/>
              </a:ext>
            </a:extLst>
          </p:cNvPr>
          <p:cNvSpPr txBox="1"/>
          <p:nvPr/>
        </p:nvSpPr>
        <p:spPr>
          <a:xfrm>
            <a:off x="1033616" y="4350013"/>
            <a:ext cx="10085042" cy="4010713"/>
          </a:xfrm>
          <a:prstGeom prst="rect">
            <a:avLst/>
          </a:prstGeom>
        </p:spPr>
        <p:txBody>
          <a:bodyPr lIns="0" tIns="0" rIns="0" bIns="0" rtlCol="0" anchor="t">
            <a:spAutoFit/>
          </a:bodyPr>
          <a:lstStyle/>
          <a:p>
            <a:pPr algn="l">
              <a:lnSpc>
                <a:spcPts val="6299"/>
              </a:lnSpc>
            </a:pPr>
            <a:r>
              <a:rPr lang="en-US" sz="4500" spc="-193" dirty="0">
                <a:solidFill>
                  <a:srgbClr val="FFFFFF"/>
                </a:solidFill>
                <a:latin typeface="Poppins"/>
                <a:ea typeface="Poppins"/>
                <a:cs typeface="Poppins"/>
                <a:sym typeface="Poppins"/>
              </a:rPr>
              <a:t>Crystle Cloud</a:t>
            </a:r>
          </a:p>
          <a:p>
            <a:pPr algn="l">
              <a:lnSpc>
                <a:spcPts val="6299"/>
              </a:lnSpc>
              <a:spcBef>
                <a:spcPct val="0"/>
              </a:spcBef>
            </a:pPr>
            <a:r>
              <a:rPr lang="en-US" sz="4500" spc="-193" dirty="0">
                <a:solidFill>
                  <a:srgbClr val="FFFFFF"/>
                </a:solidFill>
                <a:latin typeface="Poppins"/>
                <a:ea typeface="Poppins"/>
                <a:cs typeface="Poppins"/>
                <a:sym typeface="Poppins"/>
              </a:rPr>
              <a:t>TFRW Public Relations Chair</a:t>
            </a:r>
          </a:p>
          <a:p>
            <a:pPr algn="l">
              <a:lnSpc>
                <a:spcPts val="6299"/>
              </a:lnSpc>
              <a:spcBef>
                <a:spcPct val="0"/>
              </a:spcBef>
            </a:pPr>
            <a:r>
              <a:rPr lang="en-US" sz="4500" spc="-193" dirty="0">
                <a:solidFill>
                  <a:srgbClr val="FFFFFF"/>
                </a:solidFill>
                <a:latin typeface="Poppins"/>
                <a:ea typeface="Poppins"/>
                <a:cs typeface="Poppins"/>
                <a:sym typeface="Poppins"/>
              </a:rPr>
              <a:t>(503) 351-7236</a:t>
            </a:r>
          </a:p>
          <a:p>
            <a:pPr algn="l">
              <a:lnSpc>
                <a:spcPts val="6299"/>
              </a:lnSpc>
              <a:spcBef>
                <a:spcPct val="0"/>
              </a:spcBef>
            </a:pPr>
            <a:r>
              <a:rPr lang="en-US" sz="4500" spc="-193" dirty="0">
                <a:solidFill>
                  <a:srgbClr val="FFFFFF"/>
                </a:solidFill>
                <a:latin typeface="Poppins"/>
                <a:ea typeface="Poppins"/>
                <a:cs typeface="Poppins"/>
                <a:sym typeface="Poppins"/>
              </a:rPr>
              <a:t>pr@tfrw.org</a:t>
            </a:r>
          </a:p>
          <a:p>
            <a:pPr algn="l">
              <a:lnSpc>
                <a:spcPts val="6299"/>
              </a:lnSpc>
              <a:spcBef>
                <a:spcPct val="0"/>
              </a:spcBef>
            </a:pPr>
            <a:r>
              <a:rPr lang="en-US" sz="4500" spc="-193" dirty="0">
                <a:solidFill>
                  <a:srgbClr val="FFFFFF"/>
                </a:solidFill>
                <a:latin typeface="Poppins"/>
                <a:ea typeface="Poppins"/>
                <a:cs typeface="Poppins"/>
                <a:sym typeface="Poppins"/>
              </a:rPr>
              <a:t>crystle@crystlecloud.com</a:t>
            </a:r>
          </a:p>
        </p:txBody>
      </p:sp>
    </p:spTree>
    <p:extLst>
      <p:ext uri="{BB962C8B-B14F-4D97-AF65-F5344CB8AC3E}">
        <p14:creationId xmlns:p14="http://schemas.microsoft.com/office/powerpoint/2010/main" val="4278446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691</Words>
  <Application>Microsoft Macintosh PowerPoint</Application>
  <PresentationFormat>Custom</PresentationFormat>
  <Paragraphs>58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League Spartan</vt:lpstr>
      <vt:lpstr>Poppins Bold</vt:lpstr>
      <vt:lpstr>Poppins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TFRW Social Media Guidelines April 2026</dc:title>
  <cp:lastModifiedBy>Crystle Cloud</cp:lastModifiedBy>
  <cp:revision>3</cp:revision>
  <dcterms:created xsi:type="dcterms:W3CDTF">2006-08-16T00:00:00Z</dcterms:created>
  <dcterms:modified xsi:type="dcterms:W3CDTF">2026-04-09T22:16:26Z</dcterms:modified>
  <dc:identifier>DAHGYvj8JHQ</dc:identifier>
</cp:coreProperties>
</file>