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99" r:id="rId3"/>
    <p:sldId id="265" r:id="rId4"/>
    <p:sldId id="262" r:id="rId5"/>
    <p:sldId id="292" r:id="rId6"/>
    <p:sldId id="264" r:id="rId7"/>
    <p:sldId id="258" r:id="rId8"/>
    <p:sldId id="294" r:id="rId9"/>
    <p:sldId id="270" r:id="rId10"/>
    <p:sldId id="277" r:id="rId11"/>
    <p:sldId id="266" r:id="rId12"/>
    <p:sldId id="290" r:id="rId13"/>
    <p:sldId id="293" r:id="rId14"/>
    <p:sldId id="260" r:id="rId15"/>
    <p:sldId id="272" r:id="rId16"/>
    <p:sldId id="297" r:id="rId17"/>
    <p:sldId id="268" r:id="rId18"/>
    <p:sldId id="296" r:id="rId19"/>
    <p:sldId id="273" r:id="rId20"/>
    <p:sldId id="284" r:id="rId21"/>
    <p:sldId id="287" r:id="rId22"/>
    <p:sldId id="267" r:id="rId23"/>
    <p:sldId id="275" r:id="rId24"/>
    <p:sldId id="26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Heffernan" initials="Mph" lastIdx="4" clrIdx="0">
    <p:extLst>
      <p:ext uri="{19B8F6BF-5375-455C-9EA6-DF929625EA0E}">
        <p15:presenceInfo xmlns:p15="http://schemas.microsoft.com/office/powerpoint/2012/main" userId="MHeffern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3C5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snapToObjects="1">
      <p:cViewPr varScale="1">
        <p:scale>
          <a:sx n="92" d="100"/>
          <a:sy n="92" d="100"/>
        </p:scale>
        <p:origin x="1147" y="8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Heffernan" userId="934bf4d7ddf1936b" providerId="LiveId" clId="{F17C0E49-369D-4046-A599-500ACB0E5025}"/>
    <pc:docChg chg="custSel modSld">
      <pc:chgData name="Mary Heffernan" userId="934bf4d7ddf1936b" providerId="LiveId" clId="{F17C0E49-369D-4046-A599-500ACB0E5025}" dt="2022-02-21T20:33:50.900" v="217" actId="20577"/>
      <pc:docMkLst>
        <pc:docMk/>
      </pc:docMkLst>
      <pc:sldChg chg="modSp mod">
        <pc:chgData name="Mary Heffernan" userId="934bf4d7ddf1936b" providerId="LiveId" clId="{F17C0E49-369D-4046-A599-500ACB0E5025}" dt="2022-02-21T20:30:52.030" v="5" actId="20577"/>
        <pc:sldMkLst>
          <pc:docMk/>
          <pc:sldMk cId="423014929" sldId="256"/>
        </pc:sldMkLst>
        <pc:spChg chg="mod">
          <ac:chgData name="Mary Heffernan" userId="934bf4d7ddf1936b" providerId="LiveId" clId="{F17C0E49-369D-4046-A599-500ACB0E5025}" dt="2022-02-21T20:30:52.030" v="5" actId="20577"/>
          <ac:spMkLst>
            <pc:docMk/>
            <pc:sldMk cId="423014929" sldId="256"/>
            <ac:spMk id="2" creationId="{8D643034-7A85-47F7-91C4-51C4BB228796}"/>
          </ac:spMkLst>
        </pc:spChg>
      </pc:sldChg>
      <pc:sldChg chg="modSp mod">
        <pc:chgData name="Mary Heffernan" userId="934bf4d7ddf1936b" providerId="LiveId" clId="{F17C0E49-369D-4046-A599-500ACB0E5025}" dt="2022-02-21T20:32:39.952" v="179" actId="20577"/>
        <pc:sldMkLst>
          <pc:docMk/>
          <pc:sldMk cId="4248799167" sldId="260"/>
        </pc:sldMkLst>
        <pc:spChg chg="mod">
          <ac:chgData name="Mary Heffernan" userId="934bf4d7ddf1936b" providerId="LiveId" clId="{F17C0E49-369D-4046-A599-500ACB0E5025}" dt="2022-02-21T20:32:39.952" v="179" actId="20577"/>
          <ac:spMkLst>
            <pc:docMk/>
            <pc:sldMk cId="4248799167" sldId="260"/>
            <ac:spMk id="11" creationId="{3BBC0A61-AC17-46FD-A6A7-DB00AE171B74}"/>
          </ac:spMkLst>
        </pc:spChg>
      </pc:sldChg>
      <pc:sldChg chg="modSp mod">
        <pc:chgData name="Mary Heffernan" userId="934bf4d7ddf1936b" providerId="LiveId" clId="{F17C0E49-369D-4046-A599-500ACB0E5025}" dt="2022-02-21T20:33:50.900" v="217" actId="20577"/>
        <pc:sldMkLst>
          <pc:docMk/>
          <pc:sldMk cId="2323767176" sldId="267"/>
        </pc:sldMkLst>
        <pc:spChg chg="mod">
          <ac:chgData name="Mary Heffernan" userId="934bf4d7ddf1936b" providerId="LiveId" clId="{F17C0E49-369D-4046-A599-500ACB0E5025}" dt="2022-02-21T20:33:50.900" v="217" actId="20577"/>
          <ac:spMkLst>
            <pc:docMk/>
            <pc:sldMk cId="2323767176" sldId="267"/>
            <ac:spMk id="3" creationId="{70CDE8CF-B6A2-496D-84F8-48AA0048C4A6}"/>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2-13T21:22:33.247" idx="1">
    <p:pos x="5614" y="1684"/>
    <p:text>Callbook on new movers considered R</p:text>
    <p:extLst>
      <p:ext uri="{C676402C-5697-4E1C-873F-D02D1690AC5C}">
        <p15:threadingInfo xmlns:p15="http://schemas.microsoft.com/office/powerpoint/2012/main" timeZoneBias="360"/>
      </p:ext>
    </p:extLst>
  </p:cm>
  <p:cm authorId="1" dt="2022-02-13T21:22:54.761" idx="2">
    <p:pos x="10" y="10"/>
    <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3T21:22:33.247" idx="3">
    <p:pos x="5614" y="1684"/>
    <p:text>Callbook on new movers considered R</p:text>
    <p:extLst>
      <p:ext uri="{C676402C-5697-4E1C-873F-D02D1690AC5C}">
        <p15:threadingInfo xmlns:p15="http://schemas.microsoft.com/office/powerpoint/2012/main" timeZoneBias="360"/>
      </p:ext>
    </p:extLst>
  </p:cm>
  <p:cm authorId="1" dt="2022-02-13T21:22:54.761" idx="4">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B8EF8-8860-4784-99CC-8E5CF5A9BDA6}" type="datetimeFigureOut">
              <a:rPr lang="en-US" smtClean="0"/>
              <a:t>2/21/2022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C021F-BB19-4EBC-957C-388ECD37EDA9}" type="slidenum">
              <a:rPr lang="en-US" smtClean="0"/>
              <a:t>‹#›</a:t>
            </a:fld>
            <a:endParaRPr lang="en-US"/>
          </a:p>
        </p:txBody>
      </p:sp>
    </p:spTree>
    <p:extLst>
      <p:ext uri="{BB962C8B-B14F-4D97-AF65-F5344CB8AC3E}">
        <p14:creationId xmlns:p14="http://schemas.microsoft.com/office/powerpoint/2010/main" val="1802167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D9C3-BA5B-498C-AB33-6A38A325B12F}"/>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CBC69885-F18B-4B13-8DF5-E369A62798C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3CA02E05-6693-47C4-A6AF-EFFD947DED14}"/>
              </a:ext>
            </a:extLst>
          </p:cNvPr>
          <p:cNvSpPr>
            <a:spLocks noGrp="1"/>
          </p:cNvSpPr>
          <p:nvPr>
            <p:ph type="dt" sz="half" idx="10"/>
          </p:nvPr>
        </p:nvSpPr>
        <p:spPr/>
        <p:txBody>
          <a:bodyPr/>
          <a:lstStyle/>
          <a:p>
            <a:fld id="{E0E83E75-0BF4-4E7B-8E6D-0F54B111799E}" type="datetime1">
              <a:rPr lang="en-US" smtClean="0"/>
              <a:t>2/21/2022</a:t>
            </a:fld>
            <a:endParaRPr lang="en-US"/>
          </a:p>
        </p:txBody>
      </p:sp>
      <p:sp>
        <p:nvSpPr>
          <p:cNvPr id="5" name="Footer Placeholder 4">
            <a:extLst>
              <a:ext uri="{FF2B5EF4-FFF2-40B4-BE49-F238E27FC236}">
                <a16:creationId xmlns:a16="http://schemas.microsoft.com/office/drawing/2014/main" id="{2DC52618-940D-48F6-84FD-15AF80198449}"/>
              </a:ext>
            </a:extLst>
          </p:cNvPr>
          <p:cNvSpPr>
            <a:spLocks noGrp="1"/>
          </p:cNvSpPr>
          <p:nvPr>
            <p:ph type="ftr" sz="quarter" idx="11"/>
          </p:nvPr>
        </p:nvSpPr>
        <p:spPr/>
        <p:txBody>
          <a:bodyPr/>
          <a:lstStyle/>
          <a:p>
            <a:r>
              <a:rPr lang="en-US" dirty="0"/>
              <a:t>Confidential/Proprietary/Not be distributed outside of Republican Party Texas or TFRW</a:t>
            </a:r>
          </a:p>
        </p:txBody>
      </p:sp>
      <p:sp>
        <p:nvSpPr>
          <p:cNvPr id="6" name="Slide Number Placeholder 5">
            <a:extLst>
              <a:ext uri="{FF2B5EF4-FFF2-40B4-BE49-F238E27FC236}">
                <a16:creationId xmlns:a16="http://schemas.microsoft.com/office/drawing/2014/main" id="{0129ABB8-4FA2-463B-AEBF-AFB764AD8B8C}"/>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184743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7808-2A77-498A-A341-E64C186801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CAF802-2B89-487C-A77D-D74E63E535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1C74B-43E0-4658-913A-79E4C4EA7E3A}"/>
              </a:ext>
            </a:extLst>
          </p:cNvPr>
          <p:cNvSpPr>
            <a:spLocks noGrp="1"/>
          </p:cNvSpPr>
          <p:nvPr>
            <p:ph type="dt" sz="half" idx="10"/>
          </p:nvPr>
        </p:nvSpPr>
        <p:spPr/>
        <p:txBody>
          <a:bodyPr/>
          <a:lstStyle/>
          <a:p>
            <a:fld id="{29D55A7A-A47A-485B-A3A7-C7185C5F8574}" type="datetime1">
              <a:rPr lang="en-US" smtClean="0"/>
              <a:t>2/21/2022</a:t>
            </a:fld>
            <a:endParaRPr lang="en-US"/>
          </a:p>
        </p:txBody>
      </p:sp>
      <p:sp>
        <p:nvSpPr>
          <p:cNvPr id="5" name="Footer Placeholder 4">
            <a:extLst>
              <a:ext uri="{FF2B5EF4-FFF2-40B4-BE49-F238E27FC236}">
                <a16:creationId xmlns:a16="http://schemas.microsoft.com/office/drawing/2014/main" id="{10E60A96-01BD-413A-ABD2-7CE2A471DB70}"/>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6" name="Slide Number Placeholder 5">
            <a:extLst>
              <a:ext uri="{FF2B5EF4-FFF2-40B4-BE49-F238E27FC236}">
                <a16:creationId xmlns:a16="http://schemas.microsoft.com/office/drawing/2014/main" id="{419E5CD9-BB5E-4CD8-81A3-2A875F4C6E64}"/>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277471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95913-D00E-48B2-82F6-C0B96A734D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B623-CB11-42E5-8838-54617F67398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99C08-279D-447A-92BD-5D9AF8A1DB1F}"/>
              </a:ext>
            </a:extLst>
          </p:cNvPr>
          <p:cNvSpPr>
            <a:spLocks noGrp="1"/>
          </p:cNvSpPr>
          <p:nvPr>
            <p:ph type="dt" sz="half" idx="10"/>
          </p:nvPr>
        </p:nvSpPr>
        <p:spPr/>
        <p:txBody>
          <a:bodyPr/>
          <a:lstStyle/>
          <a:p>
            <a:fld id="{B59B2789-9CDD-4ACB-A620-9FE0CAC67D95}" type="datetime1">
              <a:rPr lang="en-US" smtClean="0"/>
              <a:t>2/21/2022</a:t>
            </a:fld>
            <a:endParaRPr lang="en-US"/>
          </a:p>
        </p:txBody>
      </p:sp>
      <p:sp>
        <p:nvSpPr>
          <p:cNvPr id="5" name="Footer Placeholder 4">
            <a:extLst>
              <a:ext uri="{FF2B5EF4-FFF2-40B4-BE49-F238E27FC236}">
                <a16:creationId xmlns:a16="http://schemas.microsoft.com/office/drawing/2014/main" id="{EB06AB92-F9DE-4B06-8625-ACB295048458}"/>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6" name="Slide Number Placeholder 5">
            <a:extLst>
              <a:ext uri="{FF2B5EF4-FFF2-40B4-BE49-F238E27FC236}">
                <a16:creationId xmlns:a16="http://schemas.microsoft.com/office/drawing/2014/main" id="{95E07318-DAA3-419A-9030-AFEF1147563A}"/>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34782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1BF5-91FE-491C-B7D0-BBFF047AD1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FFAAC-AC4E-48D7-A1A1-C0ADCCF58B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257C3-C758-4A60-93FB-E382AB89D963}"/>
              </a:ext>
            </a:extLst>
          </p:cNvPr>
          <p:cNvSpPr>
            <a:spLocks noGrp="1"/>
          </p:cNvSpPr>
          <p:nvPr>
            <p:ph type="dt" sz="half" idx="10"/>
          </p:nvPr>
        </p:nvSpPr>
        <p:spPr/>
        <p:txBody>
          <a:bodyPr/>
          <a:lstStyle/>
          <a:p>
            <a:fld id="{99F10ADB-E3C4-4C2C-A516-B9C04DF2D091}" type="datetime1">
              <a:rPr lang="en-US" smtClean="0"/>
              <a:t>2/21/2022</a:t>
            </a:fld>
            <a:endParaRPr lang="en-US"/>
          </a:p>
        </p:txBody>
      </p:sp>
      <p:sp>
        <p:nvSpPr>
          <p:cNvPr id="5" name="Footer Placeholder 4">
            <a:extLst>
              <a:ext uri="{FF2B5EF4-FFF2-40B4-BE49-F238E27FC236}">
                <a16:creationId xmlns:a16="http://schemas.microsoft.com/office/drawing/2014/main" id="{4DA6F36E-C976-48D4-A375-385C025330EC}"/>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6" name="Slide Number Placeholder 5">
            <a:extLst>
              <a:ext uri="{FF2B5EF4-FFF2-40B4-BE49-F238E27FC236}">
                <a16:creationId xmlns:a16="http://schemas.microsoft.com/office/drawing/2014/main" id="{CB04B918-5577-4C9E-BBAB-26BFEE7C922A}"/>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293254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703B2-8E96-42A4-A7E0-122AD426653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52DAFB2-8803-462B-A70A-CCBBD2B9E97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18EF23-A824-47AE-934F-25179BEA5ABF}"/>
              </a:ext>
            </a:extLst>
          </p:cNvPr>
          <p:cNvSpPr>
            <a:spLocks noGrp="1"/>
          </p:cNvSpPr>
          <p:nvPr>
            <p:ph type="dt" sz="half" idx="10"/>
          </p:nvPr>
        </p:nvSpPr>
        <p:spPr/>
        <p:txBody>
          <a:bodyPr/>
          <a:lstStyle/>
          <a:p>
            <a:fld id="{D19B7A49-E5C5-4F60-A5CB-AD9397735E4C}" type="datetime1">
              <a:rPr lang="en-US" smtClean="0"/>
              <a:t>2/21/2022</a:t>
            </a:fld>
            <a:endParaRPr lang="en-US"/>
          </a:p>
        </p:txBody>
      </p:sp>
      <p:sp>
        <p:nvSpPr>
          <p:cNvPr id="5" name="Footer Placeholder 4">
            <a:extLst>
              <a:ext uri="{FF2B5EF4-FFF2-40B4-BE49-F238E27FC236}">
                <a16:creationId xmlns:a16="http://schemas.microsoft.com/office/drawing/2014/main" id="{125C14D5-A308-40DC-9782-3821320326C5}"/>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6" name="Slide Number Placeholder 5">
            <a:extLst>
              <a:ext uri="{FF2B5EF4-FFF2-40B4-BE49-F238E27FC236}">
                <a16:creationId xmlns:a16="http://schemas.microsoft.com/office/drawing/2014/main" id="{BC741129-3C3F-4357-8573-82002821D3EF}"/>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1681428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419D-333D-4D27-8A59-7E92852DF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6B5081-D498-470E-B1BC-8D12F9D5ADA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29C88E-3754-426E-9679-B591FD2C46B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1E93A-F1C9-4792-AB87-D3F9911C5080}"/>
              </a:ext>
            </a:extLst>
          </p:cNvPr>
          <p:cNvSpPr>
            <a:spLocks noGrp="1"/>
          </p:cNvSpPr>
          <p:nvPr>
            <p:ph type="dt" sz="half" idx="10"/>
          </p:nvPr>
        </p:nvSpPr>
        <p:spPr/>
        <p:txBody>
          <a:bodyPr/>
          <a:lstStyle/>
          <a:p>
            <a:fld id="{895AA55A-7918-47F5-A2F8-065DA7802FAC}" type="datetime1">
              <a:rPr lang="en-US" smtClean="0"/>
              <a:t>2/21/2022</a:t>
            </a:fld>
            <a:endParaRPr lang="en-US"/>
          </a:p>
        </p:txBody>
      </p:sp>
      <p:sp>
        <p:nvSpPr>
          <p:cNvPr id="6" name="Footer Placeholder 5">
            <a:extLst>
              <a:ext uri="{FF2B5EF4-FFF2-40B4-BE49-F238E27FC236}">
                <a16:creationId xmlns:a16="http://schemas.microsoft.com/office/drawing/2014/main" id="{DC241B6C-9987-43F0-8E2D-C23010E2B69E}"/>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7" name="Slide Number Placeholder 6">
            <a:extLst>
              <a:ext uri="{FF2B5EF4-FFF2-40B4-BE49-F238E27FC236}">
                <a16:creationId xmlns:a16="http://schemas.microsoft.com/office/drawing/2014/main" id="{6A820632-C6B0-41B3-AE72-0F253FD7C48D}"/>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2960297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303D-1AED-48C1-835C-DFB4F959B6E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BBDAB5-EEC6-45BE-A09D-8C1F714D78C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8F54222-4CB8-41BE-AE1F-2AEDFAB259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966B9-05FA-4605-9362-BA95E6AF393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917395-9A24-4051-A7A1-E75ED3207E9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A98957-7C18-4FA7-AEDA-9381AD1EC205}"/>
              </a:ext>
            </a:extLst>
          </p:cNvPr>
          <p:cNvSpPr>
            <a:spLocks noGrp="1"/>
          </p:cNvSpPr>
          <p:nvPr>
            <p:ph type="dt" sz="half" idx="10"/>
          </p:nvPr>
        </p:nvSpPr>
        <p:spPr/>
        <p:txBody>
          <a:bodyPr/>
          <a:lstStyle/>
          <a:p>
            <a:fld id="{A7166EF6-299E-4C9B-8FFC-113776E3A4F9}" type="datetime1">
              <a:rPr lang="en-US" smtClean="0"/>
              <a:t>2/21/2022</a:t>
            </a:fld>
            <a:endParaRPr lang="en-US"/>
          </a:p>
        </p:txBody>
      </p:sp>
      <p:sp>
        <p:nvSpPr>
          <p:cNvPr id="8" name="Footer Placeholder 7">
            <a:extLst>
              <a:ext uri="{FF2B5EF4-FFF2-40B4-BE49-F238E27FC236}">
                <a16:creationId xmlns:a16="http://schemas.microsoft.com/office/drawing/2014/main" id="{FF3037C3-4A5B-45DE-94F3-2CE30F940BC9}"/>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9" name="Slide Number Placeholder 8">
            <a:extLst>
              <a:ext uri="{FF2B5EF4-FFF2-40B4-BE49-F238E27FC236}">
                <a16:creationId xmlns:a16="http://schemas.microsoft.com/office/drawing/2014/main" id="{636464CF-9742-46B1-8E7E-71FAE34BB21A}"/>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1028367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2E1-3D8D-4339-8402-6662D3697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CEF5EB-8A13-4289-8F4E-4D7DD6A4BBE9}"/>
              </a:ext>
            </a:extLst>
          </p:cNvPr>
          <p:cNvSpPr>
            <a:spLocks noGrp="1"/>
          </p:cNvSpPr>
          <p:nvPr>
            <p:ph type="dt" sz="half" idx="10"/>
          </p:nvPr>
        </p:nvSpPr>
        <p:spPr/>
        <p:txBody>
          <a:bodyPr/>
          <a:lstStyle/>
          <a:p>
            <a:fld id="{FC80E6FE-24C9-411A-AB5F-74F64E1C262D}" type="datetime1">
              <a:rPr lang="en-US" smtClean="0"/>
              <a:t>2/21/2022</a:t>
            </a:fld>
            <a:endParaRPr lang="en-US"/>
          </a:p>
        </p:txBody>
      </p:sp>
      <p:sp>
        <p:nvSpPr>
          <p:cNvPr id="4" name="Footer Placeholder 3">
            <a:extLst>
              <a:ext uri="{FF2B5EF4-FFF2-40B4-BE49-F238E27FC236}">
                <a16:creationId xmlns:a16="http://schemas.microsoft.com/office/drawing/2014/main" id="{3A4D11DE-DDC5-4C72-AB3E-B898EAFAED98}"/>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5" name="Slide Number Placeholder 4">
            <a:extLst>
              <a:ext uri="{FF2B5EF4-FFF2-40B4-BE49-F238E27FC236}">
                <a16:creationId xmlns:a16="http://schemas.microsoft.com/office/drawing/2014/main" id="{94B7B118-ACC6-4E74-9ED9-F6B957AACA45}"/>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1592429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11BB8-5F7F-4B02-89BF-276FE128A886}"/>
              </a:ext>
            </a:extLst>
          </p:cNvPr>
          <p:cNvSpPr>
            <a:spLocks noGrp="1"/>
          </p:cNvSpPr>
          <p:nvPr>
            <p:ph type="dt" sz="half" idx="10"/>
          </p:nvPr>
        </p:nvSpPr>
        <p:spPr/>
        <p:txBody>
          <a:bodyPr/>
          <a:lstStyle/>
          <a:p>
            <a:fld id="{6F9B59AC-0ACE-49A2-B6FC-523BB27B5BB4}" type="datetime1">
              <a:rPr lang="en-US" smtClean="0"/>
              <a:t>2/21/2022</a:t>
            </a:fld>
            <a:endParaRPr lang="en-US"/>
          </a:p>
        </p:txBody>
      </p:sp>
      <p:sp>
        <p:nvSpPr>
          <p:cNvPr id="3" name="Footer Placeholder 2">
            <a:extLst>
              <a:ext uri="{FF2B5EF4-FFF2-40B4-BE49-F238E27FC236}">
                <a16:creationId xmlns:a16="http://schemas.microsoft.com/office/drawing/2014/main" id="{74258EE6-3E02-4F8A-8B66-3BB0106A6F7B}"/>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4" name="Slide Number Placeholder 3">
            <a:extLst>
              <a:ext uri="{FF2B5EF4-FFF2-40B4-BE49-F238E27FC236}">
                <a16:creationId xmlns:a16="http://schemas.microsoft.com/office/drawing/2014/main" id="{A8EE7CD7-ED50-4149-91C6-E0737915E44F}"/>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1728060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AA41D-F47E-4076-9D45-5674E28AC97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AF6E07-E44A-4619-B206-A593DC64E5C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D0DF0-D522-4867-BB06-1BF13471FCB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47B8BAC-9F38-49AB-A2A5-E245F0122C71}"/>
              </a:ext>
            </a:extLst>
          </p:cNvPr>
          <p:cNvSpPr>
            <a:spLocks noGrp="1"/>
          </p:cNvSpPr>
          <p:nvPr>
            <p:ph type="dt" sz="half" idx="10"/>
          </p:nvPr>
        </p:nvSpPr>
        <p:spPr/>
        <p:txBody>
          <a:bodyPr/>
          <a:lstStyle/>
          <a:p>
            <a:fld id="{1DAF2402-3E5F-4678-A8AA-3DAB03EA6D05}" type="datetime1">
              <a:rPr lang="en-US" smtClean="0"/>
              <a:t>2/21/2022</a:t>
            </a:fld>
            <a:endParaRPr lang="en-US"/>
          </a:p>
        </p:txBody>
      </p:sp>
      <p:sp>
        <p:nvSpPr>
          <p:cNvPr id="6" name="Footer Placeholder 5">
            <a:extLst>
              <a:ext uri="{FF2B5EF4-FFF2-40B4-BE49-F238E27FC236}">
                <a16:creationId xmlns:a16="http://schemas.microsoft.com/office/drawing/2014/main" id="{D8FC7266-B334-42E1-9E9F-6A791AE99F99}"/>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7" name="Slide Number Placeholder 6">
            <a:extLst>
              <a:ext uri="{FF2B5EF4-FFF2-40B4-BE49-F238E27FC236}">
                <a16:creationId xmlns:a16="http://schemas.microsoft.com/office/drawing/2014/main" id="{70F2E5D3-5099-4CBF-BDD7-03281ACF5252}"/>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97267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4E9F-246E-4173-8E77-172FFF3E6D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28D9C06-1911-4CD6-9ED0-4F07E2CB9E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7F6FE9D-7F50-4B1C-A9D7-A4C767386AB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65A11BD-5B87-4C6C-A68C-D38019A9858C}"/>
              </a:ext>
            </a:extLst>
          </p:cNvPr>
          <p:cNvSpPr>
            <a:spLocks noGrp="1"/>
          </p:cNvSpPr>
          <p:nvPr>
            <p:ph type="dt" sz="half" idx="10"/>
          </p:nvPr>
        </p:nvSpPr>
        <p:spPr/>
        <p:txBody>
          <a:bodyPr/>
          <a:lstStyle/>
          <a:p>
            <a:fld id="{84EA7ED9-98FE-4BD1-8427-569FD93F7233}" type="datetime1">
              <a:rPr lang="en-US" smtClean="0"/>
              <a:t>2/21/2022</a:t>
            </a:fld>
            <a:endParaRPr lang="en-US"/>
          </a:p>
        </p:txBody>
      </p:sp>
      <p:sp>
        <p:nvSpPr>
          <p:cNvPr id="6" name="Footer Placeholder 5">
            <a:extLst>
              <a:ext uri="{FF2B5EF4-FFF2-40B4-BE49-F238E27FC236}">
                <a16:creationId xmlns:a16="http://schemas.microsoft.com/office/drawing/2014/main" id="{EF867B91-4EDB-483B-B3DE-C9DB3DAF46F0}"/>
              </a:ext>
            </a:extLst>
          </p:cNvPr>
          <p:cNvSpPr>
            <a:spLocks noGrp="1"/>
          </p:cNvSpPr>
          <p:nvPr>
            <p:ph type="ftr" sz="quarter" idx="11"/>
          </p:nvPr>
        </p:nvSpPr>
        <p:spPr/>
        <p:txBody>
          <a:bodyPr/>
          <a:lstStyle/>
          <a:p>
            <a:r>
              <a:rPr lang="en-US"/>
              <a:t>Confidential/Proprietary/Not be distributed outside of Republican Party Texas or TFRW</a:t>
            </a:r>
          </a:p>
        </p:txBody>
      </p:sp>
      <p:sp>
        <p:nvSpPr>
          <p:cNvPr id="7" name="Slide Number Placeholder 6">
            <a:extLst>
              <a:ext uri="{FF2B5EF4-FFF2-40B4-BE49-F238E27FC236}">
                <a16:creationId xmlns:a16="http://schemas.microsoft.com/office/drawing/2014/main" id="{54B4746E-DD78-4531-8F1F-24AA268AC1A8}"/>
              </a:ext>
            </a:extLst>
          </p:cNvPr>
          <p:cNvSpPr>
            <a:spLocks noGrp="1"/>
          </p:cNvSpPr>
          <p:nvPr>
            <p:ph type="sldNum" sz="quarter" idx="12"/>
          </p:nvPr>
        </p:nvSpPr>
        <p:spPr/>
        <p:txBody>
          <a:bodyPr/>
          <a:lstStyle/>
          <a:p>
            <a:fld id="{39B96205-ED07-9245-8E38-4EFC41B0FBFB}" type="slidenum">
              <a:rPr lang="en-US" smtClean="0"/>
              <a:t>‹#›</a:t>
            </a:fld>
            <a:endParaRPr lang="en-US"/>
          </a:p>
        </p:txBody>
      </p:sp>
    </p:spTree>
    <p:extLst>
      <p:ext uri="{BB962C8B-B14F-4D97-AF65-F5344CB8AC3E}">
        <p14:creationId xmlns:p14="http://schemas.microsoft.com/office/powerpoint/2010/main" val="132086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627C47-2D4F-4F18-92A1-14C4237C23F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650F85-B70B-4BC8-B653-6E25BAEDC1F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60E89-AB33-4827-AE77-E382167254C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5F05DF8-F6E2-429C-8685-C76E23D0FCE6}" type="datetime1">
              <a:rPr lang="en-US" smtClean="0"/>
              <a:t>2/21/2022</a:t>
            </a:fld>
            <a:endParaRPr lang="en-US"/>
          </a:p>
        </p:txBody>
      </p:sp>
      <p:sp>
        <p:nvSpPr>
          <p:cNvPr id="5" name="Footer Placeholder 4">
            <a:extLst>
              <a:ext uri="{FF2B5EF4-FFF2-40B4-BE49-F238E27FC236}">
                <a16:creationId xmlns:a16="http://schemas.microsoft.com/office/drawing/2014/main" id="{D6BAD70A-1A57-4659-9749-52E1603DF18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F0AB84-2567-4519-9D4B-3E1C4A63969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B96205-ED07-9245-8E38-4EFC41B0FBFB}" type="slidenum">
              <a:rPr lang="en-US" smtClean="0"/>
              <a:t>‹#›</a:t>
            </a:fld>
            <a:endParaRPr lang="en-US"/>
          </a:p>
        </p:txBody>
      </p:sp>
      <p:sp>
        <p:nvSpPr>
          <p:cNvPr id="7" name="Rectangle 6">
            <a:extLst>
              <a:ext uri="{FF2B5EF4-FFF2-40B4-BE49-F238E27FC236}">
                <a16:creationId xmlns:a16="http://schemas.microsoft.com/office/drawing/2014/main" id="{2481F6FF-E058-4639-AA92-CC4CE7E576B9}"/>
              </a:ext>
            </a:extLst>
          </p:cNvPr>
          <p:cNvSpPr/>
          <p:nvPr userDrawn="1"/>
        </p:nvSpPr>
        <p:spPr>
          <a:xfrm>
            <a:off x="0" y="0"/>
            <a:ext cx="9144000" cy="1291167"/>
          </a:xfrm>
          <a:prstGeom prst="rect">
            <a:avLst/>
          </a:prstGeom>
          <a:solidFill>
            <a:srgbClr val="003C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TFRW logo.png">
            <a:extLst>
              <a:ext uri="{FF2B5EF4-FFF2-40B4-BE49-F238E27FC236}">
                <a16:creationId xmlns:a16="http://schemas.microsoft.com/office/drawing/2014/main" id="{E35FED48-CAA8-47D0-9367-5601ED5A1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14041" y="6127645"/>
            <a:ext cx="2115919" cy="573518"/>
          </a:xfrm>
          <a:prstGeom prst="rect">
            <a:avLst/>
          </a:prstGeom>
        </p:spPr>
      </p:pic>
    </p:spTree>
    <p:extLst>
      <p:ext uri="{BB962C8B-B14F-4D97-AF65-F5344CB8AC3E}">
        <p14:creationId xmlns:p14="http://schemas.microsoft.com/office/powerpoint/2010/main" val="1469039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www.reddialergop.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txvoterengagement.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tboschwitz@bridgetree.com" TargetMode="External"/><Relationship Id="rId2" Type="http://schemas.openxmlformats.org/officeDocument/2006/relationships/hyperlink" Target="mailto:wvarley@txvoterengagement.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gophelp@bridgetree.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lickr.com/photos/benchun/4754884576"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hyperlink" Target="https://editoy.com/posts/2972" TargetMode="External"/><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hyperlink" Target="https://pxhere.com/en/photo/816099" TargetMode="Externa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643034-7A85-47F7-91C4-51C4BB228796}"/>
              </a:ext>
            </a:extLst>
          </p:cNvPr>
          <p:cNvSpPr txBox="1"/>
          <p:nvPr/>
        </p:nvSpPr>
        <p:spPr>
          <a:xfrm>
            <a:off x="2523868" y="4491336"/>
            <a:ext cx="4162248" cy="1323439"/>
          </a:xfrm>
          <a:prstGeom prst="rect">
            <a:avLst/>
          </a:prstGeom>
          <a:noFill/>
        </p:spPr>
        <p:txBody>
          <a:bodyPr wrap="square" rtlCol="0">
            <a:spAutoFit/>
          </a:bodyPr>
          <a:lstStyle/>
          <a:p>
            <a:pPr algn="ctr"/>
            <a:endParaRPr lang="en-US" sz="2000" dirty="0">
              <a:solidFill>
                <a:schemeClr val="bg1"/>
              </a:solidFill>
            </a:endParaRPr>
          </a:p>
          <a:p>
            <a:pPr algn="ctr"/>
            <a:r>
              <a:rPr lang="en-US" sz="2000" dirty="0">
                <a:solidFill>
                  <a:schemeClr val="bg1"/>
                </a:solidFill>
              </a:rPr>
              <a:t> State Regional Training VEP </a:t>
            </a:r>
          </a:p>
          <a:p>
            <a:pPr algn="ctr"/>
            <a:r>
              <a:rPr lang="en-US" sz="2000" dirty="0">
                <a:solidFill>
                  <a:schemeClr val="bg1"/>
                </a:solidFill>
              </a:rPr>
              <a:t>Proprietary</a:t>
            </a:r>
          </a:p>
          <a:p>
            <a:pPr algn="ctr"/>
            <a:r>
              <a:rPr lang="en-US" sz="2000" dirty="0">
                <a:solidFill>
                  <a:schemeClr val="bg1"/>
                </a:solidFill>
              </a:rPr>
              <a:t>Updated 02-21-21 V2.3</a:t>
            </a:r>
          </a:p>
        </p:txBody>
      </p:sp>
      <p:sp>
        <p:nvSpPr>
          <p:cNvPr id="3" name="TextBox 2">
            <a:extLst>
              <a:ext uri="{FF2B5EF4-FFF2-40B4-BE49-F238E27FC236}">
                <a16:creationId xmlns:a16="http://schemas.microsoft.com/office/drawing/2014/main" id="{D63AE26A-382E-4937-8662-619A7DB4A860}"/>
              </a:ext>
            </a:extLst>
          </p:cNvPr>
          <p:cNvSpPr txBox="1"/>
          <p:nvPr/>
        </p:nvSpPr>
        <p:spPr>
          <a:xfrm>
            <a:off x="0" y="-1"/>
            <a:ext cx="9142571" cy="1384995"/>
          </a:xfrm>
          <a:prstGeom prst="rect">
            <a:avLst/>
          </a:prstGeom>
          <a:solidFill>
            <a:srgbClr val="002060"/>
          </a:solidFill>
        </p:spPr>
        <p:txBody>
          <a:bodyPr wrap="square" rtlCol="0">
            <a:spAutoFit/>
          </a:bodyPr>
          <a:lstStyle/>
          <a:p>
            <a:pPr algn="ctr"/>
            <a:r>
              <a:rPr lang="en-US" sz="2800" dirty="0">
                <a:solidFill>
                  <a:schemeClr val="bg1"/>
                </a:solidFill>
              </a:rPr>
              <a:t>VEP State Training Advantage Reddialer </a:t>
            </a:r>
          </a:p>
          <a:p>
            <a:pPr algn="ctr"/>
            <a:endParaRPr lang="en-US" sz="2800" dirty="0">
              <a:solidFill>
                <a:schemeClr val="bg1"/>
              </a:solidFill>
            </a:endParaRPr>
          </a:p>
          <a:p>
            <a:pPr algn="ctr"/>
            <a:r>
              <a:rPr lang="en-US" sz="2800" dirty="0">
                <a:solidFill>
                  <a:schemeClr val="bg1"/>
                </a:solidFill>
              </a:rPr>
              <a:t> </a:t>
            </a:r>
          </a:p>
        </p:txBody>
      </p:sp>
      <p:sp>
        <p:nvSpPr>
          <p:cNvPr id="4" name="Date Placeholder 3">
            <a:extLst>
              <a:ext uri="{FF2B5EF4-FFF2-40B4-BE49-F238E27FC236}">
                <a16:creationId xmlns:a16="http://schemas.microsoft.com/office/drawing/2014/main" id="{C9FAA783-9A67-485D-92DD-65389FBA26F9}"/>
              </a:ext>
            </a:extLst>
          </p:cNvPr>
          <p:cNvSpPr>
            <a:spLocks noGrp="1"/>
          </p:cNvSpPr>
          <p:nvPr>
            <p:ph type="dt" sz="half" idx="10"/>
          </p:nvPr>
        </p:nvSpPr>
        <p:spPr/>
        <p:txBody>
          <a:bodyPr/>
          <a:lstStyle/>
          <a:p>
            <a:fld id="{BCFDBD16-8E3D-4BDA-BAE3-32650B0B9594}" type="datetime1">
              <a:rPr lang="en-US" smtClean="0"/>
              <a:t>2/21/2022</a:t>
            </a:fld>
            <a:endParaRPr lang="en-US"/>
          </a:p>
        </p:txBody>
      </p:sp>
      <p:sp>
        <p:nvSpPr>
          <p:cNvPr id="6" name="Footer Placeholder 5">
            <a:extLst>
              <a:ext uri="{FF2B5EF4-FFF2-40B4-BE49-F238E27FC236}">
                <a16:creationId xmlns:a16="http://schemas.microsoft.com/office/drawing/2014/main" id="{F1C5BE31-4221-487F-BE75-FB27CA2FDEA2}"/>
              </a:ext>
            </a:extLst>
          </p:cNvPr>
          <p:cNvSpPr>
            <a:spLocks noGrp="1"/>
          </p:cNvSpPr>
          <p:nvPr>
            <p:ph type="ftr" sz="quarter" idx="11"/>
          </p:nvPr>
        </p:nvSpPr>
        <p:spPr>
          <a:xfrm>
            <a:off x="3028950" y="6356351"/>
            <a:ext cx="3086100" cy="365125"/>
          </a:xfrm>
        </p:spPr>
        <p:txBody>
          <a:bodyPr/>
          <a:lstStyle/>
          <a:p>
            <a:r>
              <a:rPr lang="en-US" dirty="0"/>
              <a:t>Confidential/Proprietary/Not to be distributed. Used for Reddialer Training </a:t>
            </a:r>
          </a:p>
        </p:txBody>
      </p:sp>
      <p:sp>
        <p:nvSpPr>
          <p:cNvPr id="7" name="AutoShape 2">
            <a:extLst>
              <a:ext uri="{FF2B5EF4-FFF2-40B4-BE49-F238E27FC236}">
                <a16:creationId xmlns:a16="http://schemas.microsoft.com/office/drawing/2014/main" id="{25BB2264-807D-4904-AF02-2B5253D0F52E}"/>
              </a:ext>
            </a:extLst>
          </p:cNvPr>
          <p:cNvSpPr>
            <a:spLocks noChangeAspect="1" noChangeArrowheads="1"/>
          </p:cNvSpPr>
          <p:nvPr/>
        </p:nvSpPr>
        <p:spPr bwMode="auto">
          <a:xfrm>
            <a:off x="2626822" y="3276600"/>
            <a:ext cx="2097578"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a:extLst>
              <a:ext uri="{FF2B5EF4-FFF2-40B4-BE49-F238E27FC236}">
                <a16:creationId xmlns:a16="http://schemas.microsoft.com/office/drawing/2014/main" id="{6F496B20-E8AF-4CDB-B967-CFAB07C585A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38570BF9-2721-4F60-BFFB-5DCD9974DB8B}"/>
              </a:ext>
            </a:extLst>
          </p:cNvPr>
          <p:cNvPicPr>
            <a:picLocks noChangeAspect="1"/>
          </p:cNvPicPr>
          <p:nvPr/>
        </p:nvPicPr>
        <p:blipFill rotWithShape="1">
          <a:blip r:embed="rId2"/>
          <a:srcRect l="7545" t="9599" r="9272" b="5475"/>
          <a:stretch/>
        </p:blipFill>
        <p:spPr>
          <a:xfrm>
            <a:off x="1961803" y="985876"/>
            <a:ext cx="5054139" cy="2902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01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F896F-E88D-4D52-A506-246B03BBDC74}"/>
              </a:ext>
            </a:extLst>
          </p:cNvPr>
          <p:cNvSpPr>
            <a:spLocks noGrp="1"/>
          </p:cNvSpPr>
          <p:nvPr>
            <p:ph type="title"/>
          </p:nvPr>
        </p:nvSpPr>
        <p:spPr>
          <a:xfrm>
            <a:off x="0" y="0"/>
            <a:ext cx="9143999" cy="1529074"/>
          </a:xfrm>
          <a:solidFill>
            <a:srgbClr val="002060"/>
          </a:solidFill>
        </p:spPr>
        <p:txBody>
          <a:bodyPr/>
          <a:lstStyle/>
          <a:p>
            <a:r>
              <a:rPr lang="en-US" dirty="0">
                <a:solidFill>
                  <a:schemeClr val="bg1"/>
                </a:solidFill>
              </a:rPr>
              <a:t>Sample VEP Call Script</a:t>
            </a:r>
          </a:p>
        </p:txBody>
      </p:sp>
      <p:sp>
        <p:nvSpPr>
          <p:cNvPr id="4" name="Rectangle 1">
            <a:extLst>
              <a:ext uri="{FF2B5EF4-FFF2-40B4-BE49-F238E27FC236}">
                <a16:creationId xmlns:a16="http://schemas.microsoft.com/office/drawing/2014/main" id="{1675ACC3-679C-4A22-A9BD-ADCC3660EEA8}"/>
              </a:ext>
            </a:extLst>
          </p:cNvPr>
          <p:cNvSpPr>
            <a:spLocks noChangeArrowheads="1"/>
          </p:cNvSpPr>
          <p:nvPr/>
        </p:nvSpPr>
        <p:spPr bwMode="auto">
          <a:xfrm>
            <a:off x="386499" y="1529074"/>
            <a:ext cx="797507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Hi, my name is _______ and I’m a volunteer with the Republican Voter Engagement PAC.  Is _______ available?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Our records indicate you recently received a voter registration form but it has not been filled out and returned.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2022 is an important election for the future of Texas and want to ensure your voice is heard.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Can we count on you to return your voter registration form?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Yes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No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Claims Registered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Other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Does anyone else in your home need to register to vote?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Yes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No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Not Sure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If Yes: Can I confirm your address?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Yes (with text box to enter new address information)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No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If No: If you prefer not to share your information by phone, please visit votetexas.gov</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Thank you for your time.  This call paid for by Texas Republican Voter Engagement PAC.</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900" dirty="0">
              <a:solidFill>
                <a:srgbClr val="26282A"/>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26282A"/>
                </a:solidFill>
                <a:effectLst/>
                <a:latin typeface="Helvetica Neue"/>
              </a:rPr>
              <a:t>Note: There is a completion step where we will select if Individual was a self proclaimed DEM and/or a Non English Speaker.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54533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513A-3689-4674-9006-E7263041FC4E}"/>
              </a:ext>
            </a:extLst>
          </p:cNvPr>
          <p:cNvSpPr>
            <a:spLocks noGrp="1"/>
          </p:cNvSpPr>
          <p:nvPr>
            <p:ph type="title"/>
          </p:nvPr>
        </p:nvSpPr>
        <p:spPr>
          <a:xfrm>
            <a:off x="0" y="0"/>
            <a:ext cx="9144000" cy="1517715"/>
          </a:xfrm>
          <a:solidFill>
            <a:srgbClr val="002060"/>
          </a:solidFill>
        </p:spPr>
        <p:txBody>
          <a:bodyPr/>
          <a:lstStyle/>
          <a:p>
            <a:r>
              <a:rPr lang="en-US" dirty="0">
                <a:solidFill>
                  <a:schemeClr val="bg1"/>
                </a:solidFill>
              </a:rPr>
              <a:t>Data Tracked by Project</a:t>
            </a:r>
          </a:p>
        </p:txBody>
      </p:sp>
      <p:sp>
        <p:nvSpPr>
          <p:cNvPr id="3" name="Content Placeholder 2">
            <a:extLst>
              <a:ext uri="{FF2B5EF4-FFF2-40B4-BE49-F238E27FC236}">
                <a16:creationId xmlns:a16="http://schemas.microsoft.com/office/drawing/2014/main" id="{1AE79284-E0F2-4EA3-A5DB-DD5FE76DC7E8}"/>
              </a:ext>
            </a:extLst>
          </p:cNvPr>
          <p:cNvSpPr>
            <a:spLocks noGrp="1"/>
          </p:cNvSpPr>
          <p:nvPr>
            <p:ph sz="half" idx="1"/>
          </p:nvPr>
        </p:nvSpPr>
        <p:spPr>
          <a:xfrm>
            <a:off x="468394" y="1938747"/>
            <a:ext cx="3886200" cy="4351338"/>
          </a:xfrm>
        </p:spPr>
        <p:txBody>
          <a:bodyPr>
            <a:normAutofit/>
          </a:bodyPr>
          <a:lstStyle/>
          <a:p>
            <a:r>
              <a:rPr lang="en-US" dirty="0"/>
              <a:t>We can work on any campaign that resources have reached out to us to aid in.</a:t>
            </a:r>
          </a:p>
          <a:p>
            <a:r>
              <a:rPr lang="en-US" dirty="0"/>
              <a:t>Callbooks with this project are identified with VEP “””””””””””callbooks. </a:t>
            </a:r>
          </a:p>
          <a:p>
            <a:r>
              <a:rPr lang="en-US" dirty="0"/>
              <a:t>The calls we make in these callbooks are what VEP tracks/reports by region/total numbers.</a:t>
            </a:r>
          </a:p>
        </p:txBody>
      </p:sp>
      <p:sp>
        <p:nvSpPr>
          <p:cNvPr id="4" name="Content Placeholder 3">
            <a:extLst>
              <a:ext uri="{FF2B5EF4-FFF2-40B4-BE49-F238E27FC236}">
                <a16:creationId xmlns:a16="http://schemas.microsoft.com/office/drawing/2014/main" id="{A30C4052-D6F9-40FA-BEC0-AE0F0C91FF73}"/>
              </a:ext>
            </a:extLst>
          </p:cNvPr>
          <p:cNvSpPr>
            <a:spLocks noGrp="1"/>
          </p:cNvSpPr>
          <p:nvPr>
            <p:ph sz="half" idx="2"/>
          </p:nvPr>
        </p:nvSpPr>
        <p:spPr>
          <a:xfrm>
            <a:off x="4723418" y="1938747"/>
            <a:ext cx="3886200" cy="4351338"/>
          </a:xfrm>
        </p:spPr>
        <p:txBody>
          <a:bodyPr>
            <a:normAutofit/>
          </a:bodyPr>
          <a:lstStyle/>
          <a:p>
            <a:r>
              <a:rPr lang="en-US" dirty="0"/>
              <a:t>Other callbooks to be determined as we progress. </a:t>
            </a:r>
          </a:p>
          <a:p>
            <a:endParaRPr lang="en-US" dirty="0"/>
          </a:p>
          <a:p>
            <a:r>
              <a:rPr lang="en-US" i="1" dirty="0"/>
              <a:t>Note: They each keep up with their numbers by type of project. WE will always see our total calls by our login credential. (cumulative)</a:t>
            </a:r>
          </a:p>
        </p:txBody>
      </p:sp>
    </p:spTree>
    <p:extLst>
      <p:ext uri="{BB962C8B-B14F-4D97-AF65-F5344CB8AC3E}">
        <p14:creationId xmlns:p14="http://schemas.microsoft.com/office/powerpoint/2010/main" val="3103445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0040-097E-4F9D-A48B-A1F19D761CA0}"/>
              </a:ext>
            </a:extLst>
          </p:cNvPr>
          <p:cNvSpPr>
            <a:spLocks noGrp="1"/>
          </p:cNvSpPr>
          <p:nvPr>
            <p:ph type="title"/>
          </p:nvPr>
        </p:nvSpPr>
        <p:spPr>
          <a:xfrm>
            <a:off x="0" y="0"/>
            <a:ext cx="9143999" cy="1325563"/>
          </a:xfrm>
          <a:solidFill>
            <a:srgbClr val="002060"/>
          </a:solidFill>
        </p:spPr>
        <p:txBody>
          <a:bodyPr>
            <a:normAutofit/>
          </a:bodyPr>
          <a:lstStyle/>
          <a:p>
            <a:r>
              <a:rPr lang="en-US" dirty="0">
                <a:solidFill>
                  <a:schemeClr val="bg1"/>
                </a:solidFill>
              </a:rPr>
              <a:t>Sample Call Track Page After Login </a:t>
            </a:r>
            <a:br>
              <a:rPr lang="en-US" dirty="0">
                <a:solidFill>
                  <a:schemeClr val="bg1"/>
                </a:solidFill>
              </a:rPr>
            </a:br>
            <a:r>
              <a:rPr lang="en-US" dirty="0">
                <a:solidFill>
                  <a:schemeClr val="bg1"/>
                </a:solidFill>
              </a:rPr>
              <a:t>(no activity yet under new credential)</a:t>
            </a:r>
          </a:p>
        </p:txBody>
      </p:sp>
      <p:pic>
        <p:nvPicPr>
          <p:cNvPr id="5" name="Content Placeholder 4">
            <a:extLst>
              <a:ext uri="{FF2B5EF4-FFF2-40B4-BE49-F238E27FC236}">
                <a16:creationId xmlns:a16="http://schemas.microsoft.com/office/drawing/2014/main" id="{CFE8FDA8-2AF7-462F-94DD-857BA6A18888}"/>
              </a:ext>
            </a:extLst>
          </p:cNvPr>
          <p:cNvPicPr>
            <a:picLocks noGrp="1" noChangeAspect="1"/>
          </p:cNvPicPr>
          <p:nvPr>
            <p:ph idx="1"/>
          </p:nvPr>
        </p:nvPicPr>
        <p:blipFill rotWithShape="1">
          <a:blip r:embed="rId2"/>
          <a:srcRect t="8958" b="9563"/>
          <a:stretch/>
        </p:blipFill>
        <p:spPr>
          <a:xfrm>
            <a:off x="283500" y="1809946"/>
            <a:ext cx="8436294" cy="3866489"/>
          </a:xfrm>
        </p:spPr>
      </p:pic>
      <p:sp>
        <p:nvSpPr>
          <p:cNvPr id="4" name="TextBox 3">
            <a:extLst>
              <a:ext uri="{FF2B5EF4-FFF2-40B4-BE49-F238E27FC236}">
                <a16:creationId xmlns:a16="http://schemas.microsoft.com/office/drawing/2014/main" id="{8B49AB3B-F7C1-4037-B46F-66FE8AD79FAA}"/>
              </a:ext>
            </a:extLst>
          </p:cNvPr>
          <p:cNvSpPr txBox="1"/>
          <p:nvPr/>
        </p:nvSpPr>
        <p:spPr>
          <a:xfrm>
            <a:off x="924174" y="4625724"/>
            <a:ext cx="1941922" cy="369332"/>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1CBA7B0D-A0C9-462B-94BD-9A066F32B48A}"/>
              </a:ext>
            </a:extLst>
          </p:cNvPr>
          <p:cNvSpPr txBox="1"/>
          <p:nvPr/>
        </p:nvSpPr>
        <p:spPr>
          <a:xfrm>
            <a:off x="6033154" y="4586657"/>
            <a:ext cx="19419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24074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4595-5905-424F-A44C-C191885888C5}"/>
              </a:ext>
            </a:extLst>
          </p:cNvPr>
          <p:cNvSpPr>
            <a:spLocks noGrp="1"/>
          </p:cNvSpPr>
          <p:nvPr>
            <p:ph type="title"/>
          </p:nvPr>
        </p:nvSpPr>
        <p:spPr>
          <a:xfrm>
            <a:off x="0" y="28220"/>
            <a:ext cx="9144000" cy="1325563"/>
          </a:xfrm>
          <a:solidFill>
            <a:srgbClr val="002060"/>
          </a:solidFill>
        </p:spPr>
        <p:txBody>
          <a:bodyPr/>
          <a:lstStyle/>
          <a:p>
            <a:r>
              <a:rPr lang="en-US" dirty="0">
                <a:solidFill>
                  <a:schemeClr val="bg1"/>
                </a:solidFill>
              </a:rPr>
              <a:t>Note Post call activity Updates</a:t>
            </a:r>
          </a:p>
        </p:txBody>
      </p:sp>
      <p:pic>
        <p:nvPicPr>
          <p:cNvPr id="5" name="Content Placeholder 4">
            <a:extLst>
              <a:ext uri="{FF2B5EF4-FFF2-40B4-BE49-F238E27FC236}">
                <a16:creationId xmlns:a16="http://schemas.microsoft.com/office/drawing/2014/main" id="{F8108471-5B95-4B24-B10A-E487C01A00FB}"/>
              </a:ext>
            </a:extLst>
          </p:cNvPr>
          <p:cNvPicPr>
            <a:picLocks noGrp="1" noChangeAspect="1"/>
          </p:cNvPicPr>
          <p:nvPr>
            <p:ph sz="half" idx="1"/>
          </p:nvPr>
        </p:nvPicPr>
        <p:blipFill rotWithShape="1">
          <a:blip r:embed="rId2"/>
          <a:srcRect t="9392" b="11085"/>
          <a:stretch/>
        </p:blipFill>
        <p:spPr>
          <a:xfrm>
            <a:off x="0" y="1555222"/>
            <a:ext cx="9223359" cy="4125764"/>
          </a:xfrm>
        </p:spPr>
      </p:pic>
      <p:sp>
        <p:nvSpPr>
          <p:cNvPr id="6" name="TextBox 5">
            <a:extLst>
              <a:ext uri="{FF2B5EF4-FFF2-40B4-BE49-F238E27FC236}">
                <a16:creationId xmlns:a16="http://schemas.microsoft.com/office/drawing/2014/main" id="{48394480-3948-469D-A4FE-43126BDB7F4B}"/>
              </a:ext>
            </a:extLst>
          </p:cNvPr>
          <p:cNvSpPr txBox="1"/>
          <p:nvPr/>
        </p:nvSpPr>
        <p:spPr>
          <a:xfrm>
            <a:off x="4147793" y="5531416"/>
            <a:ext cx="4213782" cy="1200329"/>
          </a:xfrm>
          <a:prstGeom prst="rect">
            <a:avLst/>
          </a:prstGeom>
          <a:noFill/>
        </p:spPr>
        <p:txBody>
          <a:bodyPr wrap="square" rtlCol="0">
            <a:spAutoFit/>
          </a:bodyPr>
          <a:lstStyle/>
          <a:p>
            <a:r>
              <a:rPr lang="en-US" dirty="0"/>
              <a:t>The number of calls made is updated for today’s activity and your total calls to date will be updated as well. Badges will update as well to help keep us motivated.</a:t>
            </a:r>
          </a:p>
        </p:txBody>
      </p:sp>
      <p:sp>
        <p:nvSpPr>
          <p:cNvPr id="7" name="TextBox 6">
            <a:extLst>
              <a:ext uri="{FF2B5EF4-FFF2-40B4-BE49-F238E27FC236}">
                <a16:creationId xmlns:a16="http://schemas.microsoft.com/office/drawing/2014/main" id="{38BDAE4C-E35F-4841-BB27-DB5376101C8B}"/>
              </a:ext>
            </a:extLst>
          </p:cNvPr>
          <p:cNvSpPr txBox="1"/>
          <p:nvPr/>
        </p:nvSpPr>
        <p:spPr>
          <a:xfrm>
            <a:off x="1432874" y="4217325"/>
            <a:ext cx="1941922"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3D6F2225-010A-4A50-8A06-FAEAE15EAB0A}"/>
              </a:ext>
            </a:extLst>
          </p:cNvPr>
          <p:cNvSpPr txBox="1"/>
          <p:nvPr/>
        </p:nvSpPr>
        <p:spPr>
          <a:xfrm>
            <a:off x="6872139" y="4100168"/>
            <a:ext cx="1198775" cy="36933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A762775F-02B6-411B-960B-D02014E40905}"/>
              </a:ext>
            </a:extLst>
          </p:cNvPr>
          <p:cNvSpPr txBox="1"/>
          <p:nvPr/>
        </p:nvSpPr>
        <p:spPr>
          <a:xfrm>
            <a:off x="6872139" y="4670939"/>
            <a:ext cx="1941922" cy="369332"/>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7DE39D57-E650-4915-8ADD-45D749625F38}"/>
              </a:ext>
            </a:extLst>
          </p:cNvPr>
          <p:cNvSpPr txBox="1"/>
          <p:nvPr/>
        </p:nvSpPr>
        <p:spPr>
          <a:xfrm>
            <a:off x="735291" y="4742704"/>
            <a:ext cx="255466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30655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6151"/>
          </a:xfrm>
          <a:solidFill>
            <a:srgbClr val="002060"/>
          </a:solidFill>
        </p:spPr>
        <p:txBody>
          <a:bodyPr>
            <a:normAutofit/>
          </a:bodyPr>
          <a:lstStyle/>
          <a:p>
            <a:r>
              <a:rPr lang="en-US" dirty="0">
                <a:solidFill>
                  <a:schemeClr val="bg1"/>
                </a:solidFill>
              </a:rPr>
              <a:t>Tools of the Trade</a:t>
            </a:r>
          </a:p>
        </p:txBody>
      </p:sp>
      <p:sp>
        <p:nvSpPr>
          <p:cNvPr id="8" name="Rectangle 2"/>
          <p:cNvSpPr>
            <a:spLocks noChangeArrowheads="1"/>
          </p:cNvSpPr>
          <p:nvPr/>
        </p:nvSpPr>
        <p:spPr bwMode="auto">
          <a:xfrm>
            <a:off x="-1646165" y="-667057"/>
            <a:ext cx="84098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3BBC0A61-AC17-46FD-A6A7-DB00AE171B74}"/>
              </a:ext>
            </a:extLst>
          </p:cNvPr>
          <p:cNvSpPr txBox="1"/>
          <p:nvPr/>
        </p:nvSpPr>
        <p:spPr>
          <a:xfrm>
            <a:off x="899160" y="1824295"/>
            <a:ext cx="7345680" cy="4524315"/>
          </a:xfrm>
          <a:prstGeom prst="rect">
            <a:avLst/>
          </a:prstGeom>
          <a:noFill/>
        </p:spPr>
        <p:txBody>
          <a:bodyPr wrap="square" rtlCol="0">
            <a:spAutoFit/>
          </a:bodyPr>
          <a:lstStyle/>
          <a:p>
            <a:r>
              <a:rPr lang="en-US" dirty="0">
                <a:hlinkClick r:id="rId2"/>
              </a:rPr>
              <a:t>www.reddialergop.com</a:t>
            </a:r>
            <a:r>
              <a:rPr lang="en-US" dirty="0"/>
              <a:t> – We will continue to use this URL</a:t>
            </a:r>
          </a:p>
          <a:p>
            <a:endParaRPr lang="en-US" dirty="0"/>
          </a:p>
          <a:p>
            <a:r>
              <a:rPr lang="en-US" dirty="0"/>
              <a:t>Login Credentials – </a:t>
            </a:r>
            <a:r>
              <a:rPr lang="en-US" b="1" dirty="0"/>
              <a:t>SETUP via request</a:t>
            </a:r>
            <a:r>
              <a:rPr lang="en-US" dirty="0"/>
              <a:t> and data needed is : </a:t>
            </a:r>
            <a:r>
              <a:rPr lang="en-US" b="1" dirty="0"/>
              <a:t>Name, email address, Zip cd, County, telephone number;  A standard document has been created to be used by our Regional Directors to gather data required for the project.</a:t>
            </a:r>
          </a:p>
          <a:p>
            <a:endParaRPr lang="en-US" b="1" dirty="0"/>
          </a:p>
          <a:p>
            <a:r>
              <a:rPr lang="en-US" b="1" i="1" dirty="0">
                <a:solidFill>
                  <a:srgbClr val="FF0000"/>
                </a:solidFill>
              </a:rPr>
              <a:t>NOTE: Any Previous Login credentials to the tool will NOT be copied over; Submit your information to your VEP contact/ regional director to be submitted. </a:t>
            </a:r>
            <a:endParaRPr lang="en-US" b="1" dirty="0"/>
          </a:p>
          <a:p>
            <a:pPr lvl="3"/>
            <a:r>
              <a:rPr lang="en-US" dirty="0"/>
              <a:t>(always keep your passcode secure) </a:t>
            </a:r>
          </a:p>
          <a:p>
            <a:endParaRPr lang="en-US" dirty="0"/>
          </a:p>
          <a:p>
            <a:r>
              <a:rPr lang="en-US" dirty="0"/>
              <a:t>Classes available via ZOOM for Reddialer general training @ least once a week with VEP. </a:t>
            </a:r>
            <a:endParaRPr lang="en-US" i="1" dirty="0"/>
          </a:p>
          <a:p>
            <a:endParaRPr lang="en-US" dirty="0"/>
          </a:p>
          <a:p>
            <a:endParaRPr lang="en-US" dirty="0"/>
          </a:p>
        </p:txBody>
      </p:sp>
    </p:spTree>
    <p:extLst>
      <p:ext uri="{BB962C8B-B14F-4D97-AF65-F5344CB8AC3E}">
        <p14:creationId xmlns:p14="http://schemas.microsoft.com/office/powerpoint/2010/main" val="4248799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88AE-7E7F-494E-80C4-B4A5B031C601}"/>
              </a:ext>
            </a:extLst>
          </p:cNvPr>
          <p:cNvSpPr>
            <a:spLocks noGrp="1"/>
          </p:cNvSpPr>
          <p:nvPr>
            <p:ph type="title"/>
          </p:nvPr>
        </p:nvSpPr>
        <p:spPr>
          <a:xfrm>
            <a:off x="0" y="27183"/>
            <a:ext cx="9144000" cy="1325563"/>
          </a:xfrm>
          <a:solidFill>
            <a:srgbClr val="002060"/>
          </a:solidFill>
        </p:spPr>
        <p:txBody>
          <a:bodyPr/>
          <a:lstStyle/>
          <a:p>
            <a:r>
              <a:rPr lang="en-US" dirty="0">
                <a:solidFill>
                  <a:schemeClr val="bg1"/>
                </a:solidFill>
              </a:rPr>
              <a:t>Making the Call</a:t>
            </a:r>
          </a:p>
        </p:txBody>
      </p:sp>
      <p:sp>
        <p:nvSpPr>
          <p:cNvPr id="4" name="TextBox 3">
            <a:extLst>
              <a:ext uri="{FF2B5EF4-FFF2-40B4-BE49-F238E27FC236}">
                <a16:creationId xmlns:a16="http://schemas.microsoft.com/office/drawing/2014/main" id="{1D08107C-BEB8-4517-A0B6-F1082AACD80A}"/>
              </a:ext>
            </a:extLst>
          </p:cNvPr>
          <p:cNvSpPr txBox="1"/>
          <p:nvPr/>
        </p:nvSpPr>
        <p:spPr>
          <a:xfrm flipH="1">
            <a:off x="457200" y="1635551"/>
            <a:ext cx="75692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After you connect via your phone or pc to make a call you initiate with </a:t>
            </a:r>
            <a:r>
              <a:rPr lang="en-US" b="1" dirty="0"/>
              <a:t>‘Start Call”</a:t>
            </a:r>
            <a:r>
              <a:rPr lang="en-US" dirty="0"/>
              <a:t>.</a:t>
            </a:r>
          </a:p>
          <a:p>
            <a:pPr marL="285750" indent="-285750">
              <a:buFont typeface="Arial" panose="020B0604020202020204" pitchFamily="34" charset="0"/>
              <a:buChar char="•"/>
            </a:pPr>
            <a:r>
              <a:rPr lang="en-US" dirty="0"/>
              <a:t>The page in Reddialer will display the name and phone number of who you are calling. The system automatically dials the number and consistently provides you a status update above the name of the prospective voter being called. </a:t>
            </a:r>
            <a:r>
              <a:rPr lang="en-US" b="1" dirty="0"/>
              <a:t>Status messages in order of chronology include</a:t>
            </a:r>
            <a:r>
              <a:rPr lang="en-US" dirty="0"/>
              <a:t>:</a:t>
            </a:r>
          </a:p>
          <a:p>
            <a:pPr marL="742950" lvl="1" indent="-285750">
              <a:buFont typeface="Arial" panose="020B0604020202020204" pitchFamily="34" charset="0"/>
              <a:buChar char="•"/>
            </a:pPr>
            <a:r>
              <a:rPr lang="en-US" dirty="0"/>
              <a:t>Call is connecting; please wait for response</a:t>
            </a:r>
          </a:p>
          <a:p>
            <a:pPr marL="742950" lvl="1" indent="-285750">
              <a:buFont typeface="Arial" panose="020B0604020202020204" pitchFamily="34" charset="0"/>
              <a:buChar char="•"/>
            </a:pPr>
            <a:r>
              <a:rPr lang="en-US" dirty="0"/>
              <a:t>Call connected (answered)</a:t>
            </a:r>
          </a:p>
          <a:p>
            <a:pPr marL="742950" lvl="1" indent="-285750">
              <a:buFont typeface="Arial" panose="020B0604020202020204" pitchFamily="34" charset="0"/>
              <a:buChar char="•"/>
            </a:pPr>
            <a:r>
              <a:rPr lang="en-US" dirty="0"/>
              <a:t>Voicemail has been sent (when the connection is a voicemail system)</a:t>
            </a:r>
          </a:p>
          <a:p>
            <a:pPr marL="742950" lvl="1" indent="-285750">
              <a:buFont typeface="Arial" panose="020B0604020202020204" pitchFamily="34" charset="0"/>
              <a:buChar char="•"/>
            </a:pPr>
            <a:r>
              <a:rPr lang="en-US" dirty="0"/>
              <a:t>Call is connecting, Please wait for a response.</a:t>
            </a:r>
          </a:p>
          <a:p>
            <a:pPr marL="742950" lvl="1" indent="-285750">
              <a:buFont typeface="Arial" panose="020B0604020202020204" pitchFamily="34" charset="0"/>
              <a:buChar char="•"/>
            </a:pPr>
            <a:r>
              <a:rPr lang="en-US" dirty="0"/>
              <a:t>When no answer you will receive this message in a popup that says “The call was not answered. Do you want to move to the next caller? (ok); If it goes to a manual voice message, you can hang up and state not home.</a:t>
            </a:r>
          </a:p>
          <a:p>
            <a:pPr marL="742950" lvl="1" indent="-285750">
              <a:buFont typeface="Arial" panose="020B0604020202020204" pitchFamily="34" charset="0"/>
              <a:buChar char="•"/>
            </a:pPr>
            <a:r>
              <a:rPr lang="en-US" dirty="0"/>
              <a:t>Your device is ready to call.</a:t>
            </a:r>
          </a:p>
          <a:p>
            <a:pPr marL="742950" lvl="1" indent="-285750">
              <a:buFont typeface="Arial" panose="020B0604020202020204" pitchFamily="34" charset="0"/>
              <a:buChar char="•"/>
            </a:pPr>
            <a:r>
              <a:rPr lang="en-US" dirty="0"/>
              <a:t>Connecting to the next voter.</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823043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1D59-7D15-4FE0-934E-9CC5DDAF605C}"/>
              </a:ext>
            </a:extLst>
          </p:cNvPr>
          <p:cNvSpPr>
            <a:spLocks noGrp="1"/>
          </p:cNvSpPr>
          <p:nvPr>
            <p:ph type="title"/>
          </p:nvPr>
        </p:nvSpPr>
        <p:spPr>
          <a:xfrm>
            <a:off x="0" y="0"/>
            <a:ext cx="9144000" cy="1407114"/>
          </a:xfrm>
          <a:solidFill>
            <a:srgbClr val="002060"/>
          </a:solidFill>
        </p:spPr>
        <p:txBody>
          <a:bodyPr/>
          <a:lstStyle/>
          <a:p>
            <a:r>
              <a:rPr lang="en-US" dirty="0">
                <a:solidFill>
                  <a:schemeClr val="bg1"/>
                </a:solidFill>
              </a:rPr>
              <a:t>Advantage Red Dialer Login Page</a:t>
            </a:r>
          </a:p>
        </p:txBody>
      </p:sp>
      <p:pic>
        <p:nvPicPr>
          <p:cNvPr id="5" name="Content Placeholder 4">
            <a:extLst>
              <a:ext uri="{FF2B5EF4-FFF2-40B4-BE49-F238E27FC236}">
                <a16:creationId xmlns:a16="http://schemas.microsoft.com/office/drawing/2014/main" id="{7EFB6FC2-1991-48A3-84CB-3EA0520A2085}"/>
              </a:ext>
            </a:extLst>
          </p:cNvPr>
          <p:cNvPicPr>
            <a:picLocks noGrp="1" noChangeAspect="1"/>
          </p:cNvPicPr>
          <p:nvPr>
            <p:ph idx="1"/>
          </p:nvPr>
        </p:nvPicPr>
        <p:blipFill rotWithShape="1">
          <a:blip r:embed="rId2"/>
          <a:srcRect t="5682"/>
          <a:stretch/>
        </p:blipFill>
        <p:spPr>
          <a:xfrm>
            <a:off x="317549" y="1730971"/>
            <a:ext cx="8508901" cy="4217343"/>
          </a:xfrm>
        </p:spPr>
      </p:pic>
    </p:spTree>
    <p:extLst>
      <p:ext uri="{BB962C8B-B14F-4D97-AF65-F5344CB8AC3E}">
        <p14:creationId xmlns:p14="http://schemas.microsoft.com/office/powerpoint/2010/main" val="249161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AFE7-547F-437A-846A-17739C8087DA}"/>
              </a:ext>
            </a:extLst>
          </p:cNvPr>
          <p:cNvSpPr>
            <a:spLocks noGrp="1"/>
          </p:cNvSpPr>
          <p:nvPr>
            <p:ph type="title"/>
          </p:nvPr>
        </p:nvSpPr>
        <p:spPr>
          <a:xfrm>
            <a:off x="0" y="20493"/>
            <a:ext cx="9144000" cy="1291167"/>
          </a:xfrm>
          <a:solidFill>
            <a:srgbClr val="002060"/>
          </a:solidFill>
        </p:spPr>
        <p:txBody>
          <a:bodyPr/>
          <a:lstStyle/>
          <a:p>
            <a:r>
              <a:rPr lang="en-US" dirty="0">
                <a:solidFill>
                  <a:schemeClr val="bg1"/>
                </a:solidFill>
              </a:rPr>
              <a:t>Landing Page after Login</a:t>
            </a:r>
          </a:p>
        </p:txBody>
      </p:sp>
      <p:pic>
        <p:nvPicPr>
          <p:cNvPr id="6" name="Content Placeholder 4">
            <a:extLst>
              <a:ext uri="{FF2B5EF4-FFF2-40B4-BE49-F238E27FC236}">
                <a16:creationId xmlns:a16="http://schemas.microsoft.com/office/drawing/2014/main" id="{92DEE119-2CAE-4587-8C13-1544118163E3}"/>
              </a:ext>
            </a:extLst>
          </p:cNvPr>
          <p:cNvPicPr>
            <a:picLocks noGrp="1" noChangeAspect="1"/>
          </p:cNvPicPr>
          <p:nvPr>
            <p:ph idx="1"/>
          </p:nvPr>
        </p:nvPicPr>
        <p:blipFill rotWithShape="1">
          <a:blip r:embed="rId2"/>
          <a:srcRect t="3092" b="8042"/>
          <a:stretch/>
        </p:blipFill>
        <p:spPr>
          <a:xfrm>
            <a:off x="141401" y="1311660"/>
            <a:ext cx="7937369" cy="3967662"/>
          </a:xfrm>
        </p:spPr>
      </p:pic>
      <p:pic>
        <p:nvPicPr>
          <p:cNvPr id="8" name="Picture 7">
            <a:extLst>
              <a:ext uri="{FF2B5EF4-FFF2-40B4-BE49-F238E27FC236}">
                <a16:creationId xmlns:a16="http://schemas.microsoft.com/office/drawing/2014/main" id="{CCB7F31A-A7C4-4A5B-A9DB-F0F263C08879}"/>
              </a:ext>
            </a:extLst>
          </p:cNvPr>
          <p:cNvPicPr>
            <a:picLocks noChangeAspect="1"/>
          </p:cNvPicPr>
          <p:nvPr/>
        </p:nvPicPr>
        <p:blipFill rotWithShape="1">
          <a:blip r:embed="rId3"/>
          <a:srcRect t="8436" b="12932"/>
          <a:stretch/>
        </p:blipFill>
        <p:spPr>
          <a:xfrm>
            <a:off x="2229439" y="3570402"/>
            <a:ext cx="6513922" cy="288111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4135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4CAC-11BD-4919-AC33-B080360B91C4}"/>
              </a:ext>
            </a:extLst>
          </p:cNvPr>
          <p:cNvSpPr>
            <a:spLocks noGrp="1"/>
          </p:cNvSpPr>
          <p:nvPr>
            <p:ph type="title"/>
          </p:nvPr>
        </p:nvSpPr>
        <p:spPr>
          <a:xfrm>
            <a:off x="0" y="0"/>
            <a:ext cx="9143999" cy="1325563"/>
          </a:xfrm>
          <a:solidFill>
            <a:srgbClr val="002060"/>
          </a:solidFill>
        </p:spPr>
        <p:txBody>
          <a:bodyPr/>
          <a:lstStyle/>
          <a:p>
            <a:r>
              <a:rPr lang="en-US" dirty="0">
                <a:solidFill>
                  <a:schemeClr val="bg1"/>
                </a:solidFill>
              </a:rPr>
              <a:t>LIVE Callbook in VEP</a:t>
            </a:r>
          </a:p>
        </p:txBody>
      </p:sp>
      <p:pic>
        <p:nvPicPr>
          <p:cNvPr id="5" name="Content Placeholder 4">
            <a:extLst>
              <a:ext uri="{FF2B5EF4-FFF2-40B4-BE49-F238E27FC236}">
                <a16:creationId xmlns:a16="http://schemas.microsoft.com/office/drawing/2014/main" id="{4AFE5C4D-808B-4117-9D11-E8EEB839ECF2}"/>
              </a:ext>
            </a:extLst>
          </p:cNvPr>
          <p:cNvPicPr>
            <a:picLocks noGrp="1" noChangeAspect="1"/>
          </p:cNvPicPr>
          <p:nvPr>
            <p:ph sz="half" idx="1"/>
          </p:nvPr>
        </p:nvPicPr>
        <p:blipFill rotWithShape="1">
          <a:blip r:embed="rId2"/>
          <a:srcRect t="9393" b="33247"/>
          <a:stretch/>
        </p:blipFill>
        <p:spPr>
          <a:xfrm>
            <a:off x="457199" y="1739742"/>
            <a:ext cx="8229600" cy="2529715"/>
          </a:xfrm>
          <a:prstGeom prst="rect">
            <a:avLst/>
          </a:prstGeom>
          <a:ln w="228600" cap="sq" cmpd="thickThin">
            <a:solidFill>
              <a:srgbClr val="000000"/>
            </a:solidFill>
            <a:prstDash val="solid"/>
            <a:miter lim="800000"/>
          </a:ln>
          <a:effectLst>
            <a:innerShdw blurRad="76200">
              <a:srgbClr val="000000"/>
            </a:innerShdw>
          </a:effectLst>
        </p:spPr>
      </p:pic>
      <p:pic>
        <p:nvPicPr>
          <p:cNvPr id="6" name="Content Placeholder 4">
            <a:extLst>
              <a:ext uri="{FF2B5EF4-FFF2-40B4-BE49-F238E27FC236}">
                <a16:creationId xmlns:a16="http://schemas.microsoft.com/office/drawing/2014/main" id="{06FDE238-1C76-415B-BBCF-A8478598B19A}"/>
              </a:ext>
            </a:extLst>
          </p:cNvPr>
          <p:cNvPicPr>
            <a:picLocks noGrp="1" noChangeAspect="1"/>
          </p:cNvPicPr>
          <p:nvPr>
            <p:ph sz="half" idx="2"/>
          </p:nvPr>
        </p:nvPicPr>
        <p:blipFill rotWithShape="1">
          <a:blip r:embed="rId3"/>
          <a:srcRect t="8741" b="41937"/>
          <a:stretch/>
        </p:blipFill>
        <p:spPr>
          <a:xfrm>
            <a:off x="231389" y="3418778"/>
            <a:ext cx="8681219" cy="2529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0746944-028F-46BE-9968-97A057A3D2D2}"/>
              </a:ext>
            </a:extLst>
          </p:cNvPr>
          <p:cNvSpPr txBox="1"/>
          <p:nvPr/>
        </p:nvSpPr>
        <p:spPr>
          <a:xfrm>
            <a:off x="3516198" y="4683635"/>
            <a:ext cx="3799002" cy="923330"/>
          </a:xfrm>
          <a:prstGeom prst="rect">
            <a:avLst/>
          </a:prstGeom>
          <a:noFill/>
        </p:spPr>
        <p:txBody>
          <a:bodyPr wrap="square" rtlCol="0">
            <a:spAutoFit/>
          </a:bodyPr>
          <a:lstStyle/>
          <a:p>
            <a:r>
              <a:rPr lang="en-US" dirty="0"/>
              <a:t>Callbooks may be more than one. This step you select your callbook based on what we are to use.</a:t>
            </a:r>
          </a:p>
        </p:txBody>
      </p:sp>
    </p:spTree>
    <p:extLst>
      <p:ext uri="{BB962C8B-B14F-4D97-AF65-F5344CB8AC3E}">
        <p14:creationId xmlns:p14="http://schemas.microsoft.com/office/powerpoint/2010/main" val="1444532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5A778-BF3D-4EC0-A4C3-37341830B3F8}"/>
              </a:ext>
            </a:extLst>
          </p:cNvPr>
          <p:cNvSpPr>
            <a:spLocks noGrp="1"/>
          </p:cNvSpPr>
          <p:nvPr>
            <p:ph type="title"/>
          </p:nvPr>
        </p:nvSpPr>
        <p:spPr>
          <a:xfrm>
            <a:off x="-1" y="25761"/>
            <a:ext cx="9143999" cy="1510808"/>
          </a:xfrm>
          <a:solidFill>
            <a:srgbClr val="002060"/>
          </a:solidFill>
        </p:spPr>
        <p:txBody>
          <a:bodyPr/>
          <a:lstStyle/>
          <a:p>
            <a:r>
              <a:rPr lang="en-US" dirty="0">
                <a:solidFill>
                  <a:schemeClr val="bg1"/>
                </a:solidFill>
              </a:rPr>
              <a:t>Sample Start Call with Options</a:t>
            </a:r>
          </a:p>
        </p:txBody>
      </p:sp>
      <p:pic>
        <p:nvPicPr>
          <p:cNvPr id="4" name="Picture 3">
            <a:extLst>
              <a:ext uri="{FF2B5EF4-FFF2-40B4-BE49-F238E27FC236}">
                <a16:creationId xmlns:a16="http://schemas.microsoft.com/office/drawing/2014/main" id="{5E1C3A68-8C5E-42EB-A755-9FAD004A4E65}"/>
              </a:ext>
            </a:extLst>
          </p:cNvPr>
          <p:cNvPicPr>
            <a:picLocks noChangeAspect="1"/>
          </p:cNvPicPr>
          <p:nvPr/>
        </p:nvPicPr>
        <p:blipFill rotWithShape="1">
          <a:blip r:embed="rId2"/>
          <a:srcRect t="9126" b="31709"/>
          <a:stretch/>
        </p:blipFill>
        <p:spPr>
          <a:xfrm>
            <a:off x="172423" y="2022891"/>
            <a:ext cx="8761445" cy="2780908"/>
          </a:xfrm>
          <a:prstGeom prst="rect">
            <a:avLst/>
          </a:prstGeom>
          <a:ln w="889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AB48CC41-C4F8-4FAE-B91D-DAED92E68C0D}"/>
              </a:ext>
            </a:extLst>
          </p:cNvPr>
          <p:cNvSpPr txBox="1"/>
          <p:nvPr/>
        </p:nvSpPr>
        <p:spPr>
          <a:xfrm>
            <a:off x="8154185" y="1838225"/>
            <a:ext cx="730577" cy="369332"/>
          </a:xfrm>
          <a:prstGeom prst="rect">
            <a:avLst/>
          </a:prstGeom>
          <a:solidFill>
            <a:srgbClr val="CC0000"/>
          </a:solidFill>
        </p:spPr>
        <p:txBody>
          <a:bodyPr wrap="square" rtlCol="0">
            <a:spAutoFit/>
          </a:bodyPr>
          <a:lstStyle/>
          <a:p>
            <a:endParaRPr lang="en-US" dirty="0"/>
          </a:p>
        </p:txBody>
      </p:sp>
    </p:spTree>
    <p:extLst>
      <p:ext uri="{BB962C8B-B14F-4D97-AF65-F5344CB8AC3E}">
        <p14:creationId xmlns:p14="http://schemas.microsoft.com/office/powerpoint/2010/main" val="26081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C0D80-9771-473B-B5B4-D79994A65855}"/>
              </a:ext>
            </a:extLst>
          </p:cNvPr>
          <p:cNvSpPr>
            <a:spLocks noGrp="1"/>
          </p:cNvSpPr>
          <p:nvPr>
            <p:ph type="title"/>
          </p:nvPr>
        </p:nvSpPr>
        <p:spPr>
          <a:xfrm>
            <a:off x="0" y="-33885"/>
            <a:ext cx="9144000" cy="1325563"/>
          </a:xfrm>
          <a:solidFill>
            <a:srgbClr val="002060"/>
          </a:solidFill>
        </p:spPr>
        <p:txBody>
          <a:bodyPr/>
          <a:lstStyle/>
          <a:p>
            <a:r>
              <a:rPr lang="en-US" dirty="0">
                <a:solidFill>
                  <a:schemeClr val="bg1"/>
                </a:solidFill>
                <a:hlinkClick r:id="rId2">
                  <a:extLst>
                    <a:ext uri="{A12FA001-AC4F-418D-AE19-62706E023703}">
                      <ahyp:hlinkClr xmlns:ahyp="http://schemas.microsoft.com/office/drawing/2018/hyperlinkcolor" val="tx"/>
                    </a:ext>
                  </a:extLst>
                </a:hlinkClick>
              </a:rPr>
              <a:t>Texas Voter Engagement Program (txvoterengagement.com)</a:t>
            </a:r>
            <a:endParaRPr lang="en-US" dirty="0">
              <a:solidFill>
                <a:schemeClr val="bg1"/>
              </a:solidFill>
            </a:endParaRPr>
          </a:p>
        </p:txBody>
      </p:sp>
      <p:pic>
        <p:nvPicPr>
          <p:cNvPr id="6" name="Content Placeholder 5">
            <a:extLst>
              <a:ext uri="{FF2B5EF4-FFF2-40B4-BE49-F238E27FC236}">
                <a16:creationId xmlns:a16="http://schemas.microsoft.com/office/drawing/2014/main" id="{B6B78780-96FF-498C-9834-0AF7DF0334E3}"/>
              </a:ext>
            </a:extLst>
          </p:cNvPr>
          <p:cNvPicPr>
            <a:picLocks noGrp="1" noChangeAspect="1"/>
          </p:cNvPicPr>
          <p:nvPr>
            <p:ph idx="1"/>
          </p:nvPr>
        </p:nvPicPr>
        <p:blipFill rotWithShape="1">
          <a:blip r:embed="rId3"/>
          <a:srcRect t="5482" b="3651"/>
          <a:stretch/>
        </p:blipFill>
        <p:spPr bwMode="auto">
          <a:xfrm>
            <a:off x="628650" y="2194561"/>
            <a:ext cx="7886700" cy="3840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8041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7AB4-022D-4356-B286-F61EC7FF4268}"/>
              </a:ext>
            </a:extLst>
          </p:cNvPr>
          <p:cNvSpPr>
            <a:spLocks noGrp="1"/>
          </p:cNvSpPr>
          <p:nvPr>
            <p:ph type="title"/>
          </p:nvPr>
        </p:nvSpPr>
        <p:spPr>
          <a:xfrm>
            <a:off x="0" y="25761"/>
            <a:ext cx="9144000" cy="1325563"/>
          </a:xfrm>
          <a:solidFill>
            <a:srgbClr val="002060"/>
          </a:solidFill>
        </p:spPr>
        <p:txBody>
          <a:bodyPr>
            <a:normAutofit/>
          </a:bodyPr>
          <a:lstStyle/>
          <a:p>
            <a:r>
              <a:rPr lang="en-US" dirty="0">
                <a:solidFill>
                  <a:schemeClr val="bg1"/>
                </a:solidFill>
              </a:rPr>
              <a:t>Actual Survey Script is viewable when you hit Start call for you to follow</a:t>
            </a:r>
          </a:p>
        </p:txBody>
      </p:sp>
      <p:pic>
        <p:nvPicPr>
          <p:cNvPr id="5" name="Content Placeholder 4">
            <a:extLst>
              <a:ext uri="{FF2B5EF4-FFF2-40B4-BE49-F238E27FC236}">
                <a16:creationId xmlns:a16="http://schemas.microsoft.com/office/drawing/2014/main" id="{160BFA76-61C9-4763-B1DF-8EB74D8438C0}"/>
              </a:ext>
            </a:extLst>
          </p:cNvPr>
          <p:cNvPicPr>
            <a:picLocks noGrp="1" noChangeAspect="1"/>
          </p:cNvPicPr>
          <p:nvPr>
            <p:ph idx="1"/>
          </p:nvPr>
        </p:nvPicPr>
        <p:blipFill>
          <a:blip r:embed="rId2"/>
          <a:stretch>
            <a:fillRect/>
          </a:stretch>
        </p:blipFill>
        <p:spPr>
          <a:xfrm>
            <a:off x="704144" y="1825625"/>
            <a:ext cx="7735712" cy="4351338"/>
          </a:xfrm>
        </p:spPr>
      </p:pic>
    </p:spTree>
    <p:extLst>
      <p:ext uri="{BB962C8B-B14F-4D97-AF65-F5344CB8AC3E}">
        <p14:creationId xmlns:p14="http://schemas.microsoft.com/office/powerpoint/2010/main" val="238391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1B00-D062-4A6A-B81F-6CDDA7520108}"/>
              </a:ext>
            </a:extLst>
          </p:cNvPr>
          <p:cNvSpPr>
            <a:spLocks noGrp="1"/>
          </p:cNvSpPr>
          <p:nvPr>
            <p:ph type="title"/>
          </p:nvPr>
        </p:nvSpPr>
        <p:spPr>
          <a:xfrm>
            <a:off x="0" y="18255"/>
            <a:ext cx="9144000" cy="1325563"/>
          </a:xfrm>
          <a:solidFill>
            <a:srgbClr val="002060"/>
          </a:solidFill>
        </p:spPr>
        <p:txBody>
          <a:bodyPr>
            <a:normAutofit/>
          </a:bodyPr>
          <a:lstStyle/>
          <a:p>
            <a:r>
              <a:rPr lang="en-US" dirty="0">
                <a:solidFill>
                  <a:schemeClr val="bg1"/>
                </a:solidFill>
              </a:rPr>
              <a:t>Note ‘Call Ended’ /Survey Taken, Next caller displayed.</a:t>
            </a:r>
          </a:p>
        </p:txBody>
      </p:sp>
      <p:pic>
        <p:nvPicPr>
          <p:cNvPr id="5" name="Picture 4">
            <a:extLst>
              <a:ext uri="{FF2B5EF4-FFF2-40B4-BE49-F238E27FC236}">
                <a16:creationId xmlns:a16="http://schemas.microsoft.com/office/drawing/2014/main" id="{B5DF8F6F-6CDA-41E6-BE62-D0F68CC8E6BF}"/>
              </a:ext>
            </a:extLst>
          </p:cNvPr>
          <p:cNvPicPr>
            <a:picLocks noChangeAspect="1"/>
          </p:cNvPicPr>
          <p:nvPr/>
        </p:nvPicPr>
        <p:blipFill rotWithShape="1">
          <a:blip r:embed="rId2"/>
          <a:srcRect t="9842" r="7217"/>
          <a:stretch/>
        </p:blipFill>
        <p:spPr>
          <a:xfrm>
            <a:off x="329938" y="1583703"/>
            <a:ext cx="8484124" cy="4417980"/>
          </a:xfrm>
          <a:prstGeom prst="rect">
            <a:avLst/>
          </a:prstGeom>
        </p:spPr>
      </p:pic>
      <p:sp>
        <p:nvSpPr>
          <p:cNvPr id="4" name="TextBox 3">
            <a:extLst>
              <a:ext uri="{FF2B5EF4-FFF2-40B4-BE49-F238E27FC236}">
                <a16:creationId xmlns:a16="http://schemas.microsoft.com/office/drawing/2014/main" id="{D6CA4550-0069-4295-BA14-699237AC6E24}"/>
              </a:ext>
            </a:extLst>
          </p:cNvPr>
          <p:cNvSpPr txBox="1"/>
          <p:nvPr/>
        </p:nvSpPr>
        <p:spPr>
          <a:xfrm>
            <a:off x="995641" y="2591602"/>
            <a:ext cx="194192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766343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9B5A3-9129-4F81-A674-5379AA5D1160}"/>
              </a:ext>
            </a:extLst>
          </p:cNvPr>
          <p:cNvSpPr>
            <a:spLocks noGrp="1"/>
          </p:cNvSpPr>
          <p:nvPr>
            <p:ph type="title"/>
          </p:nvPr>
        </p:nvSpPr>
        <p:spPr>
          <a:xfrm>
            <a:off x="0" y="18255"/>
            <a:ext cx="9144000" cy="1499460"/>
          </a:xfrm>
          <a:solidFill>
            <a:srgbClr val="002060"/>
          </a:solidFill>
        </p:spPr>
        <p:txBody>
          <a:bodyPr/>
          <a:lstStyle/>
          <a:p>
            <a:r>
              <a:rPr lang="en-US" dirty="0">
                <a:solidFill>
                  <a:schemeClr val="bg1"/>
                </a:solidFill>
              </a:rPr>
              <a:t>LIVE TRAINING</a:t>
            </a:r>
            <a:r>
              <a:rPr lang="en-US" dirty="0"/>
              <a:t> </a:t>
            </a:r>
          </a:p>
        </p:txBody>
      </p:sp>
      <p:sp>
        <p:nvSpPr>
          <p:cNvPr id="3" name="Content Placeholder 2">
            <a:extLst>
              <a:ext uri="{FF2B5EF4-FFF2-40B4-BE49-F238E27FC236}">
                <a16:creationId xmlns:a16="http://schemas.microsoft.com/office/drawing/2014/main" id="{70CDE8CF-B6A2-496D-84F8-48AA0048C4A6}"/>
              </a:ext>
            </a:extLst>
          </p:cNvPr>
          <p:cNvSpPr>
            <a:spLocks noGrp="1"/>
          </p:cNvSpPr>
          <p:nvPr>
            <p:ph idx="1"/>
          </p:nvPr>
        </p:nvSpPr>
        <p:spPr/>
        <p:txBody>
          <a:bodyPr>
            <a:normAutofit/>
          </a:bodyPr>
          <a:lstStyle/>
          <a:p>
            <a:r>
              <a:rPr lang="en-US" dirty="0"/>
              <a:t>TRAINING WITH VEP Weekly @ Minimum</a:t>
            </a:r>
          </a:p>
          <a:p>
            <a:pPr lvl="1"/>
            <a:r>
              <a:rPr lang="en-US" dirty="0"/>
              <a:t>Your volunteer member information submitted to have credentials setup using the form provided to the Regional Director is sent to: </a:t>
            </a:r>
            <a:r>
              <a:rPr lang="en-US" dirty="0">
                <a:hlinkClick r:id="rId2"/>
              </a:rPr>
              <a:t>wvarley@txvoterengagement.com</a:t>
            </a:r>
            <a:r>
              <a:rPr lang="en-US" dirty="0"/>
              <a:t> and  </a:t>
            </a:r>
            <a:r>
              <a:rPr lang="en-US" dirty="0">
                <a:hlinkClick r:id="rId3"/>
              </a:rPr>
              <a:t>tboschwitz@bridgetree.com</a:t>
            </a:r>
            <a:r>
              <a:rPr lang="en-US" dirty="0"/>
              <a:t> 								</a:t>
            </a:r>
          </a:p>
          <a:p>
            <a:pPr lvl="1"/>
            <a:r>
              <a:rPr lang="en-US" dirty="0"/>
              <a:t>Once setup, you will receive an email with your credentials and invite for training from the CRM Advantage email address.											</a:t>
            </a:r>
          </a:p>
          <a:p>
            <a:pPr lvl="1"/>
            <a:r>
              <a:rPr lang="en-US" dirty="0"/>
              <a:t>Reach out to VEP for Training Time/Date and ZOOM invitation if not received.</a:t>
            </a:r>
          </a:p>
          <a:p>
            <a:pPr lvl="1"/>
            <a:endParaRPr lang="en-US" dirty="0"/>
          </a:p>
          <a:p>
            <a:pPr lvl="1"/>
            <a:r>
              <a:rPr lang="en-US" dirty="0"/>
              <a:t>Note: ZOOM INVITE – link for Zoom or Phone number for call-in for you to connect for the live training. (requires phone or PC)</a:t>
            </a:r>
          </a:p>
          <a:p>
            <a:pPr lvl="1"/>
            <a:endParaRPr lang="en-US" dirty="0"/>
          </a:p>
          <a:p>
            <a:pPr lvl="1"/>
            <a:r>
              <a:rPr lang="en-US" dirty="0"/>
              <a:t>Regionals should publish regular updates on training, new workbooks and other endeavors to facilitate our project to register future voters.</a:t>
            </a:r>
          </a:p>
        </p:txBody>
      </p:sp>
    </p:spTree>
    <p:extLst>
      <p:ext uri="{BB962C8B-B14F-4D97-AF65-F5344CB8AC3E}">
        <p14:creationId xmlns:p14="http://schemas.microsoft.com/office/powerpoint/2010/main" val="2323767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D802-B0BD-416C-A021-65745C992F42}"/>
              </a:ext>
            </a:extLst>
          </p:cNvPr>
          <p:cNvSpPr>
            <a:spLocks noGrp="1"/>
          </p:cNvSpPr>
          <p:nvPr>
            <p:ph type="title"/>
          </p:nvPr>
        </p:nvSpPr>
        <p:spPr>
          <a:xfrm>
            <a:off x="0" y="18255"/>
            <a:ext cx="9144000" cy="1325563"/>
          </a:xfrm>
          <a:solidFill>
            <a:srgbClr val="002060"/>
          </a:solidFill>
        </p:spPr>
        <p:txBody>
          <a:bodyPr/>
          <a:lstStyle/>
          <a:p>
            <a:r>
              <a:rPr lang="en-US" dirty="0">
                <a:solidFill>
                  <a:schemeClr val="bg1"/>
                </a:solidFill>
              </a:rPr>
              <a:t>Contacts/Links</a:t>
            </a:r>
          </a:p>
        </p:txBody>
      </p:sp>
      <p:sp>
        <p:nvSpPr>
          <p:cNvPr id="3" name="Content Placeholder 2">
            <a:extLst>
              <a:ext uri="{FF2B5EF4-FFF2-40B4-BE49-F238E27FC236}">
                <a16:creationId xmlns:a16="http://schemas.microsoft.com/office/drawing/2014/main" id="{8664F655-BBDD-49E5-9B26-2FABE8E63620}"/>
              </a:ext>
            </a:extLst>
          </p:cNvPr>
          <p:cNvSpPr>
            <a:spLocks noGrp="1"/>
          </p:cNvSpPr>
          <p:nvPr>
            <p:ph idx="1"/>
          </p:nvPr>
        </p:nvSpPr>
        <p:spPr>
          <a:xfrm>
            <a:off x="592415" y="1439126"/>
            <a:ext cx="7959169" cy="3132874"/>
          </a:xfrm>
        </p:spPr>
        <p:txBody>
          <a:bodyPr/>
          <a:lstStyle/>
          <a:p>
            <a:r>
              <a:rPr lang="en-US" dirty="0"/>
              <a:t>Training Video for Reddialer in the TechSmith Screencast tool is :  https://www.screencast.com/t/7lXGvFCqc	 						</a:t>
            </a:r>
          </a:p>
          <a:p>
            <a:r>
              <a:rPr lang="en-US" dirty="0"/>
              <a:t>Help with Reddialer or questions related to your Device Compatibility:  </a:t>
            </a:r>
            <a:r>
              <a:rPr lang="en-US" dirty="0">
                <a:hlinkClick r:id="rId2"/>
              </a:rPr>
              <a:t>gophelp@bridgetree.com</a:t>
            </a:r>
            <a:r>
              <a:rPr lang="en-US" dirty="0"/>
              <a:t>								</a:t>
            </a:r>
          </a:p>
          <a:p>
            <a:r>
              <a:rPr lang="en-US" dirty="0"/>
              <a:t>Call for refresher training with your VEP Regional or volunteer contact.</a:t>
            </a:r>
          </a:p>
        </p:txBody>
      </p:sp>
      <p:pic>
        <p:nvPicPr>
          <p:cNvPr id="5" name="Picture 4">
            <a:extLst>
              <a:ext uri="{FF2B5EF4-FFF2-40B4-BE49-F238E27FC236}">
                <a16:creationId xmlns:a16="http://schemas.microsoft.com/office/drawing/2014/main" id="{7DAF6B36-171A-4E8C-84C1-FA93231B8823}"/>
              </a:ext>
            </a:extLst>
          </p:cNvPr>
          <p:cNvPicPr>
            <a:picLocks noChangeAspect="1"/>
          </p:cNvPicPr>
          <p:nvPr/>
        </p:nvPicPr>
        <p:blipFill rotWithShape="1">
          <a:blip r:embed="rId3"/>
          <a:srcRect t="7525" b="5968"/>
          <a:stretch/>
        </p:blipFill>
        <p:spPr>
          <a:xfrm>
            <a:off x="3054284" y="3979297"/>
            <a:ext cx="5337044" cy="25969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88997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9144000" cy="1584302"/>
          </a:xfrm>
          <a:solidFill>
            <a:srgbClr val="002060"/>
          </a:solidFill>
        </p:spPr>
        <p:txBody>
          <a:bodyPr/>
          <a:lstStyle/>
          <a:p>
            <a:r>
              <a:rPr lang="en-US" dirty="0">
                <a:solidFill>
                  <a:schemeClr val="bg1"/>
                </a:solidFill>
              </a:rPr>
              <a:t> Thank You !</a:t>
            </a:r>
            <a:endParaRPr lang="en-US" dirty="0"/>
          </a:p>
        </p:txBody>
      </p:sp>
      <p:sp>
        <p:nvSpPr>
          <p:cNvPr id="3" name="Content Placeholder 2"/>
          <p:cNvSpPr>
            <a:spLocks noGrp="1"/>
          </p:cNvSpPr>
          <p:nvPr>
            <p:ph idx="1"/>
          </p:nvPr>
        </p:nvSpPr>
        <p:spPr/>
        <p:txBody>
          <a:bodyPr/>
          <a:lstStyle/>
          <a:p>
            <a:pPr marL="0" indent="0" algn="ctr">
              <a:buNone/>
            </a:pPr>
            <a:endParaRPr lang="en-US" dirty="0"/>
          </a:p>
          <a:p>
            <a:pPr marL="0" indent="0" algn="ctr">
              <a:buNone/>
            </a:pPr>
            <a:r>
              <a:rPr lang="en-US" dirty="0"/>
              <a:t>Q and A  </a:t>
            </a:r>
          </a:p>
        </p:txBody>
      </p:sp>
      <p:pic>
        <p:nvPicPr>
          <p:cNvPr id="5" name="Picture 4">
            <a:extLst>
              <a:ext uri="{FF2B5EF4-FFF2-40B4-BE49-F238E27FC236}">
                <a16:creationId xmlns:a16="http://schemas.microsoft.com/office/drawing/2014/main" id="{BA64557B-EEC3-430D-8E04-75F013346F53}"/>
              </a:ext>
            </a:extLst>
          </p:cNvPr>
          <p:cNvPicPr>
            <a:picLocks noChangeAspect="1"/>
          </p:cNvPicPr>
          <p:nvPr/>
        </p:nvPicPr>
        <p:blipFill rotWithShape="1">
          <a:blip r:embed="rId2"/>
          <a:srcRect l="7818" t="17111" r="9215" b="16141"/>
          <a:stretch/>
        </p:blipFill>
        <p:spPr>
          <a:xfrm>
            <a:off x="778799" y="3075710"/>
            <a:ext cx="7586402" cy="3433156"/>
          </a:xfrm>
          <a:prstGeom prst="rect">
            <a:avLst/>
          </a:prstGeom>
        </p:spPr>
      </p:pic>
    </p:spTree>
    <p:extLst>
      <p:ext uri="{BB962C8B-B14F-4D97-AF65-F5344CB8AC3E}">
        <p14:creationId xmlns:p14="http://schemas.microsoft.com/office/powerpoint/2010/main" val="283612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6702-EF5B-4B9C-8BBB-2B2AE80D93A8}"/>
              </a:ext>
            </a:extLst>
          </p:cNvPr>
          <p:cNvSpPr>
            <a:spLocks noGrp="1"/>
          </p:cNvSpPr>
          <p:nvPr>
            <p:ph type="title"/>
          </p:nvPr>
        </p:nvSpPr>
        <p:spPr>
          <a:xfrm>
            <a:off x="0" y="0"/>
            <a:ext cx="9144000" cy="1690689"/>
          </a:xfrm>
          <a:solidFill>
            <a:srgbClr val="002060"/>
          </a:solidFill>
        </p:spPr>
        <p:txBody>
          <a:bodyPr/>
          <a:lstStyle/>
          <a:p>
            <a:r>
              <a:rPr lang="en-US" dirty="0">
                <a:solidFill>
                  <a:schemeClr val="bg1"/>
                </a:solidFill>
              </a:rPr>
              <a:t>Disclaimer</a:t>
            </a:r>
          </a:p>
        </p:txBody>
      </p:sp>
      <p:sp>
        <p:nvSpPr>
          <p:cNvPr id="3" name="Content Placeholder 2">
            <a:extLst>
              <a:ext uri="{FF2B5EF4-FFF2-40B4-BE49-F238E27FC236}">
                <a16:creationId xmlns:a16="http://schemas.microsoft.com/office/drawing/2014/main" id="{3A7A2BEB-89BA-4FA5-8E0F-8E8A879EF5F7}"/>
              </a:ext>
            </a:extLst>
          </p:cNvPr>
          <p:cNvSpPr>
            <a:spLocks noGrp="1"/>
          </p:cNvSpPr>
          <p:nvPr>
            <p:ph idx="1"/>
          </p:nvPr>
        </p:nvSpPr>
        <p:spPr/>
        <p:txBody>
          <a:bodyPr>
            <a:normAutofit/>
          </a:bodyPr>
          <a:lstStyle/>
          <a:p>
            <a:r>
              <a:rPr lang="en-US" dirty="0"/>
              <a:t>This presentation is for the sole purpose of sharing information internally for RD Training.</a:t>
            </a:r>
          </a:p>
          <a:p>
            <a:endParaRPr lang="en-US" dirty="0"/>
          </a:p>
          <a:p>
            <a:r>
              <a:rPr lang="en-US" dirty="0"/>
              <a:t>This should be kept confidential as it is proprietary information and not shared externally.</a:t>
            </a:r>
          </a:p>
          <a:p>
            <a:endParaRPr lang="en-US" dirty="0"/>
          </a:p>
          <a:p>
            <a:r>
              <a:rPr lang="en-US" dirty="0"/>
              <a:t>This can be shared internally with  our Texas Republican Volunteer Engagement PAC VEP team members and volunteers of our efforts. </a:t>
            </a:r>
          </a:p>
          <a:p>
            <a:endParaRPr lang="en-US" dirty="0"/>
          </a:p>
        </p:txBody>
      </p:sp>
    </p:spTree>
    <p:extLst>
      <p:ext uri="{BB962C8B-B14F-4D97-AF65-F5344CB8AC3E}">
        <p14:creationId xmlns:p14="http://schemas.microsoft.com/office/powerpoint/2010/main" val="217451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9D76-7BCC-491B-AE18-1B26E9D93350}"/>
              </a:ext>
            </a:extLst>
          </p:cNvPr>
          <p:cNvSpPr>
            <a:spLocks noGrp="1"/>
          </p:cNvSpPr>
          <p:nvPr>
            <p:ph type="title"/>
          </p:nvPr>
        </p:nvSpPr>
        <p:spPr>
          <a:xfrm>
            <a:off x="0" y="18255"/>
            <a:ext cx="9144000" cy="1593729"/>
          </a:xfrm>
          <a:solidFill>
            <a:srgbClr val="002060"/>
          </a:solidFill>
        </p:spPr>
        <p:txBody>
          <a:bodyPr/>
          <a:lstStyle/>
          <a:p>
            <a:r>
              <a:rPr lang="en-US" dirty="0">
                <a:solidFill>
                  <a:schemeClr val="bg1"/>
                </a:solidFill>
              </a:rPr>
              <a:t>VEP Texas 2022 Goals</a:t>
            </a:r>
          </a:p>
        </p:txBody>
      </p:sp>
      <p:sp>
        <p:nvSpPr>
          <p:cNvPr id="3" name="Content Placeholder 2">
            <a:extLst>
              <a:ext uri="{FF2B5EF4-FFF2-40B4-BE49-F238E27FC236}">
                <a16:creationId xmlns:a16="http://schemas.microsoft.com/office/drawing/2014/main" id="{68F9DBE5-3CED-4909-8362-A974A616F009}"/>
              </a:ext>
            </a:extLst>
          </p:cNvPr>
          <p:cNvSpPr>
            <a:spLocks noGrp="1"/>
          </p:cNvSpPr>
          <p:nvPr>
            <p:ph idx="1"/>
          </p:nvPr>
        </p:nvSpPr>
        <p:spPr/>
        <p:txBody>
          <a:bodyPr>
            <a:normAutofit/>
          </a:bodyPr>
          <a:lstStyle/>
          <a:p>
            <a:r>
              <a:rPr lang="en-US" dirty="0"/>
              <a:t>It is the VEP goal we </a:t>
            </a:r>
            <a:r>
              <a:rPr lang="en-US" b="1" dirty="0"/>
              <a:t>each</a:t>
            </a:r>
            <a:r>
              <a:rPr lang="en-US" dirty="0"/>
              <a:t> try to accomplish 200 calls minimum per week to meet a goal of over 100,000 plus new registered voters. (anything 50 or greater a week is great though 200 each week would </a:t>
            </a:r>
            <a:r>
              <a:rPr lang="en-US"/>
              <a:t>be awesome)</a:t>
            </a:r>
            <a:endParaRPr lang="en-US" dirty="0"/>
          </a:p>
          <a:p>
            <a:r>
              <a:rPr lang="en-US" dirty="0"/>
              <a:t>Try to add 5 new team members a week.</a:t>
            </a:r>
          </a:p>
          <a:p>
            <a:r>
              <a:rPr lang="en-US" dirty="0"/>
              <a:t>This prepares us for future endeavors as we get closer to the fall and the November election.</a:t>
            </a:r>
          </a:p>
          <a:p>
            <a:r>
              <a:rPr lang="en-US" dirty="0"/>
              <a:t>Calls to be made between 10 am – 9 pm CST</a:t>
            </a:r>
          </a:p>
        </p:txBody>
      </p:sp>
    </p:spTree>
    <p:extLst>
      <p:ext uri="{BB962C8B-B14F-4D97-AF65-F5344CB8AC3E}">
        <p14:creationId xmlns:p14="http://schemas.microsoft.com/office/powerpoint/2010/main" val="2169390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41308"/>
          </a:xfrm>
          <a:solidFill>
            <a:srgbClr val="002060"/>
          </a:solidFill>
        </p:spPr>
        <p:txBody>
          <a:bodyPr>
            <a:noAutofit/>
          </a:bodyPr>
          <a:lstStyle/>
          <a:p>
            <a:r>
              <a:rPr lang="en-US" sz="3600" dirty="0">
                <a:solidFill>
                  <a:schemeClr val="bg1"/>
                </a:solidFill>
              </a:rPr>
              <a:t>DISCUSSION Exercise: Examples of Voter Registration Feedback this campaign </a:t>
            </a:r>
          </a:p>
        </p:txBody>
      </p:sp>
      <p:sp>
        <p:nvSpPr>
          <p:cNvPr id="3" name="Content Placeholder 2"/>
          <p:cNvSpPr>
            <a:spLocks noGrp="1"/>
          </p:cNvSpPr>
          <p:nvPr>
            <p:ph idx="1"/>
          </p:nvPr>
        </p:nvSpPr>
        <p:spPr>
          <a:xfrm>
            <a:off x="243840" y="1619250"/>
            <a:ext cx="8615680" cy="4527550"/>
          </a:xfrm>
        </p:spPr>
        <p:txBody>
          <a:bodyPr>
            <a:normAutofit/>
          </a:bodyPr>
          <a:lstStyle/>
          <a:p>
            <a:pPr marL="0" indent="0">
              <a:buNone/>
            </a:pPr>
            <a:r>
              <a:rPr lang="en-US" dirty="0"/>
              <a:t>Shared by citizens when calling to see if they will return their voter reg application: </a:t>
            </a:r>
          </a:p>
          <a:p>
            <a:pPr marL="0" indent="0">
              <a:buNone/>
            </a:pPr>
            <a:r>
              <a:rPr lang="en-US" dirty="0"/>
              <a:t>I did not get it – can you mail it? And my spouse needs one too? (or my son/daughter) need one too since we moved.</a:t>
            </a:r>
          </a:p>
          <a:p>
            <a:pPr marL="0" indent="0">
              <a:buNone/>
            </a:pPr>
            <a:r>
              <a:rPr lang="en-US" i="1" dirty="0"/>
              <a:t>We have discussed how to complete the script to be sure we mail  (or remail) based on records. </a:t>
            </a:r>
          </a:p>
          <a:p>
            <a:pPr marL="0" indent="0">
              <a:buNone/>
            </a:pPr>
            <a:r>
              <a:rPr lang="en-US" i="1" dirty="0"/>
              <a:t>FEEDBACK from a script is important----</a:t>
            </a:r>
          </a:p>
          <a:p>
            <a:pPr marL="0" indent="0">
              <a:buNone/>
            </a:pPr>
            <a:r>
              <a:rPr lang="en-US" i="1" dirty="0">
                <a:solidFill>
                  <a:srgbClr val="FF0000"/>
                </a:solidFill>
              </a:rPr>
              <a:t>We verify address, answer current script questions correctly. We suggested two additional steps to be added to script and it was updated effective 02-19: </a:t>
            </a:r>
          </a:p>
          <a:p>
            <a:pPr marL="0" indent="0">
              <a:buNone/>
            </a:pPr>
            <a:r>
              <a:rPr lang="en-US" i="1" dirty="0">
                <a:solidFill>
                  <a:srgbClr val="FF0000"/>
                </a:solidFill>
              </a:rPr>
              <a:t>1-  How many total registration forms do you need? (1,2,3 or other)</a:t>
            </a:r>
          </a:p>
          <a:p>
            <a:pPr marL="0" indent="0">
              <a:buNone/>
            </a:pPr>
            <a:r>
              <a:rPr lang="en-US" i="1" dirty="0">
                <a:solidFill>
                  <a:srgbClr val="FF0000"/>
                </a:solidFill>
              </a:rPr>
              <a:t>2- Comments Area added (end of script) to indicate additional voter registration citizen name and anything out of the ordinary that you want to comment on for review.</a:t>
            </a:r>
          </a:p>
          <a:p>
            <a:pPr marL="0" indent="0">
              <a:buNone/>
            </a:pPr>
            <a:endParaRPr lang="en-US" dirty="0"/>
          </a:p>
          <a:p>
            <a:pPr marL="0" indent="0">
              <a:buNone/>
            </a:pPr>
            <a:endParaRPr lang="en-US" i="1" dirty="0"/>
          </a:p>
        </p:txBody>
      </p:sp>
    </p:spTree>
    <p:extLst>
      <p:ext uri="{BB962C8B-B14F-4D97-AF65-F5344CB8AC3E}">
        <p14:creationId xmlns:p14="http://schemas.microsoft.com/office/powerpoint/2010/main" val="252085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01D59-7D15-4FE0-934E-9CC5DDAF605C}"/>
              </a:ext>
            </a:extLst>
          </p:cNvPr>
          <p:cNvSpPr>
            <a:spLocks noGrp="1"/>
          </p:cNvSpPr>
          <p:nvPr>
            <p:ph type="title"/>
          </p:nvPr>
        </p:nvSpPr>
        <p:spPr>
          <a:xfrm>
            <a:off x="0" y="35188"/>
            <a:ext cx="9144000" cy="1325563"/>
          </a:xfrm>
          <a:solidFill>
            <a:srgbClr val="002060"/>
          </a:solidFill>
        </p:spPr>
        <p:txBody>
          <a:bodyPr/>
          <a:lstStyle/>
          <a:p>
            <a:r>
              <a:rPr lang="en-US" dirty="0">
                <a:solidFill>
                  <a:schemeClr val="bg1"/>
                </a:solidFill>
              </a:rPr>
              <a:t>Advantage RedDialer Tool</a:t>
            </a:r>
          </a:p>
        </p:txBody>
      </p:sp>
      <p:pic>
        <p:nvPicPr>
          <p:cNvPr id="5" name="Content Placeholder 4">
            <a:extLst>
              <a:ext uri="{FF2B5EF4-FFF2-40B4-BE49-F238E27FC236}">
                <a16:creationId xmlns:a16="http://schemas.microsoft.com/office/drawing/2014/main" id="{7EFB6FC2-1991-48A3-84CB-3EA0520A2085}"/>
              </a:ext>
            </a:extLst>
          </p:cNvPr>
          <p:cNvPicPr>
            <a:picLocks noGrp="1" noChangeAspect="1"/>
          </p:cNvPicPr>
          <p:nvPr>
            <p:ph idx="1"/>
          </p:nvPr>
        </p:nvPicPr>
        <p:blipFill rotWithShape="1">
          <a:blip r:embed="rId2"/>
          <a:srcRect t="5682"/>
          <a:stretch/>
        </p:blipFill>
        <p:spPr>
          <a:xfrm>
            <a:off x="457200" y="1580142"/>
            <a:ext cx="8166848" cy="4047808"/>
          </a:xfrm>
        </p:spPr>
      </p:pic>
    </p:spTree>
    <p:extLst>
      <p:ext uri="{BB962C8B-B14F-4D97-AF65-F5344CB8AC3E}">
        <p14:creationId xmlns:p14="http://schemas.microsoft.com/office/powerpoint/2010/main" val="43621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55"/>
            <a:ext cx="9144000" cy="1612582"/>
          </a:xfrm>
          <a:solidFill>
            <a:srgbClr val="002060"/>
          </a:solidFill>
        </p:spPr>
        <p:txBody>
          <a:bodyPr/>
          <a:lstStyle/>
          <a:p>
            <a:r>
              <a:rPr lang="en-US" dirty="0">
                <a:solidFill>
                  <a:schemeClr val="bg1"/>
                </a:solidFill>
              </a:rPr>
              <a:t>Types of Call Books in REDDIALER</a:t>
            </a:r>
          </a:p>
        </p:txBody>
      </p:sp>
      <p:sp>
        <p:nvSpPr>
          <p:cNvPr id="3" name="Content Placeholder 2"/>
          <p:cNvSpPr>
            <a:spLocks noGrp="1"/>
          </p:cNvSpPr>
          <p:nvPr>
            <p:ph sz="half" idx="1"/>
          </p:nvPr>
        </p:nvSpPr>
        <p:spPr/>
        <p:txBody>
          <a:bodyPr>
            <a:normAutofit fontScale="77500" lnSpcReduction="20000"/>
          </a:bodyPr>
          <a:lstStyle/>
          <a:p>
            <a:pPr marL="0" indent="0">
              <a:buNone/>
            </a:pPr>
            <a:endParaRPr lang="en-US" dirty="0"/>
          </a:p>
          <a:p>
            <a:pPr marL="0" indent="0">
              <a:buNone/>
            </a:pPr>
            <a:r>
              <a:rPr lang="en-US" dirty="0"/>
              <a:t>Types of custom callbooks are located in the tool REDDIALER for NAT,STATE,LOCAL endeavors: </a:t>
            </a:r>
          </a:p>
          <a:p>
            <a:pPr marL="0" indent="0">
              <a:buNone/>
            </a:pPr>
            <a:endParaRPr lang="en-US" dirty="0"/>
          </a:p>
          <a:p>
            <a:pPr fontAlgn="base"/>
            <a:r>
              <a:rPr lang="en-US" dirty="0"/>
              <a:t>Victory callbooks</a:t>
            </a:r>
          </a:p>
          <a:p>
            <a:pPr fontAlgn="base"/>
            <a:r>
              <a:rPr lang="en-US" dirty="0"/>
              <a:t>Specific Campaign workbooks for local races </a:t>
            </a:r>
          </a:p>
          <a:p>
            <a:pPr fontAlgn="base"/>
            <a:r>
              <a:rPr lang="en-US" dirty="0"/>
              <a:t>Specific Campaign workbooks for State races</a:t>
            </a:r>
          </a:p>
          <a:p>
            <a:pPr fontAlgn="base"/>
            <a:r>
              <a:rPr lang="en-US" dirty="0"/>
              <a:t>Trump Polls </a:t>
            </a:r>
          </a:p>
          <a:p>
            <a:pPr fontAlgn="base"/>
            <a:r>
              <a:rPr lang="en-US" b="1" dirty="0"/>
              <a:t>Projects for affiliates such as TFRW and NFRW</a:t>
            </a:r>
          </a:p>
          <a:p>
            <a:pPr fontAlgn="base"/>
            <a:r>
              <a:rPr lang="en-US" dirty="0" err="1"/>
              <a:t>CallBook</a:t>
            </a:r>
            <a:r>
              <a:rPr lang="en-US" dirty="0"/>
              <a:t> Polls</a:t>
            </a:r>
          </a:p>
          <a:p>
            <a:pPr fontAlgn="base"/>
            <a:r>
              <a:rPr lang="en-US" dirty="0"/>
              <a:t>Customs of all Kinds (optional)</a:t>
            </a:r>
          </a:p>
          <a:p>
            <a:pPr fontAlgn="base"/>
            <a:r>
              <a:rPr lang="en-US" b="1" dirty="0"/>
              <a:t>And NOW, our VEP for 2022.</a:t>
            </a:r>
          </a:p>
          <a:p>
            <a:pPr marL="0" indent="0">
              <a:buNone/>
            </a:pPr>
            <a:br>
              <a:rPr lang="en-US" dirty="0"/>
            </a:br>
            <a:endParaRPr lang="en-US" dirty="0"/>
          </a:p>
        </p:txBody>
      </p:sp>
      <p:sp>
        <p:nvSpPr>
          <p:cNvPr id="6" name="Content Placeholder 5">
            <a:extLst>
              <a:ext uri="{FF2B5EF4-FFF2-40B4-BE49-F238E27FC236}">
                <a16:creationId xmlns:a16="http://schemas.microsoft.com/office/drawing/2014/main" id="{D244942F-C88B-4FFD-B67A-A61EFA2ED5DE}"/>
              </a:ext>
            </a:extLst>
          </p:cNvPr>
          <p:cNvSpPr>
            <a:spLocks noGrp="1"/>
          </p:cNvSpPr>
          <p:nvPr>
            <p:ph sz="half" idx="2"/>
          </p:nvPr>
        </p:nvSpPr>
        <p:spPr/>
        <p:txBody>
          <a:bodyPr>
            <a:normAutofit fontScale="77500" lnSpcReduction="20000"/>
          </a:bodyPr>
          <a:lstStyle/>
          <a:p>
            <a:pPr marL="0" indent="0" algn="ctr">
              <a:buNone/>
            </a:pPr>
            <a:r>
              <a:rPr lang="en-US" sz="3200" b="1" dirty="0"/>
              <a:t>We need to get voters registered first to help us win. (10K for 10R, VEP) so this credential will use only the workbooks for this effort.</a:t>
            </a:r>
          </a:p>
          <a:p>
            <a:pPr marL="0" indent="0">
              <a:buNone/>
            </a:pPr>
            <a:endParaRPr lang="en-US" dirty="0"/>
          </a:p>
          <a:p>
            <a:endParaRPr lang="en-US" dirty="0"/>
          </a:p>
          <a:p>
            <a:endParaRPr lang="en-US" dirty="0"/>
          </a:p>
        </p:txBody>
      </p:sp>
      <p:pic>
        <p:nvPicPr>
          <p:cNvPr id="9" name="Picture 8">
            <a:extLst>
              <a:ext uri="{FF2B5EF4-FFF2-40B4-BE49-F238E27FC236}">
                <a16:creationId xmlns:a16="http://schemas.microsoft.com/office/drawing/2014/main" id="{A185EA33-D5E1-4C34-873B-BFCA18F316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14049" y="3666562"/>
            <a:ext cx="3547526" cy="2649740"/>
          </a:xfrm>
          <a:prstGeom prst="rect">
            <a:avLst/>
          </a:prstGeom>
        </p:spPr>
      </p:pic>
    </p:spTree>
    <p:extLst>
      <p:ext uri="{BB962C8B-B14F-4D97-AF65-F5344CB8AC3E}">
        <p14:creationId xmlns:p14="http://schemas.microsoft.com/office/powerpoint/2010/main" val="402162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4CAC-11BD-4919-AC33-B080360B91C4}"/>
              </a:ext>
            </a:extLst>
          </p:cNvPr>
          <p:cNvSpPr>
            <a:spLocks noGrp="1"/>
          </p:cNvSpPr>
          <p:nvPr>
            <p:ph type="title"/>
          </p:nvPr>
        </p:nvSpPr>
        <p:spPr>
          <a:xfrm>
            <a:off x="1" y="0"/>
            <a:ext cx="9144000" cy="1325563"/>
          </a:xfrm>
          <a:solidFill>
            <a:srgbClr val="002060"/>
          </a:solidFill>
        </p:spPr>
        <p:txBody>
          <a:bodyPr>
            <a:normAutofit/>
          </a:bodyPr>
          <a:lstStyle/>
          <a:p>
            <a:r>
              <a:rPr lang="en-US" sz="3600" dirty="0">
                <a:solidFill>
                  <a:schemeClr val="bg1"/>
                </a:solidFill>
              </a:rPr>
              <a:t>LIVE Callbook in VEP- New Login credential required</a:t>
            </a:r>
          </a:p>
        </p:txBody>
      </p:sp>
      <p:pic>
        <p:nvPicPr>
          <p:cNvPr id="5" name="Content Placeholder 4">
            <a:extLst>
              <a:ext uri="{FF2B5EF4-FFF2-40B4-BE49-F238E27FC236}">
                <a16:creationId xmlns:a16="http://schemas.microsoft.com/office/drawing/2014/main" id="{4AFE5C4D-808B-4117-9D11-E8EEB839ECF2}"/>
              </a:ext>
            </a:extLst>
          </p:cNvPr>
          <p:cNvPicPr>
            <a:picLocks noGrp="1" noChangeAspect="1"/>
          </p:cNvPicPr>
          <p:nvPr>
            <p:ph sz="half" idx="1"/>
          </p:nvPr>
        </p:nvPicPr>
        <p:blipFill rotWithShape="1">
          <a:blip r:embed="rId2"/>
          <a:srcRect t="9393" b="33247"/>
          <a:stretch/>
        </p:blipFill>
        <p:spPr>
          <a:xfrm>
            <a:off x="325225" y="1570945"/>
            <a:ext cx="8229600" cy="2529715"/>
          </a:xfrm>
          <a:prstGeom prst="rect">
            <a:avLst/>
          </a:prstGeom>
          <a:ln w="228600" cap="sq" cmpd="thickThin">
            <a:solidFill>
              <a:srgbClr val="000000"/>
            </a:solidFill>
            <a:prstDash val="solid"/>
            <a:miter lim="800000"/>
          </a:ln>
          <a:effectLst>
            <a:innerShdw blurRad="76200">
              <a:srgbClr val="000000"/>
            </a:innerShdw>
          </a:effectLst>
        </p:spPr>
      </p:pic>
      <p:pic>
        <p:nvPicPr>
          <p:cNvPr id="6" name="Content Placeholder 4">
            <a:extLst>
              <a:ext uri="{FF2B5EF4-FFF2-40B4-BE49-F238E27FC236}">
                <a16:creationId xmlns:a16="http://schemas.microsoft.com/office/drawing/2014/main" id="{06FDE238-1C76-415B-BBCF-A8478598B19A}"/>
              </a:ext>
            </a:extLst>
          </p:cNvPr>
          <p:cNvPicPr>
            <a:picLocks noGrp="1" noChangeAspect="1"/>
          </p:cNvPicPr>
          <p:nvPr>
            <p:ph sz="half" idx="2"/>
          </p:nvPr>
        </p:nvPicPr>
        <p:blipFill rotWithShape="1">
          <a:blip r:embed="rId3"/>
          <a:srcRect t="8741" b="41937"/>
          <a:stretch/>
        </p:blipFill>
        <p:spPr>
          <a:xfrm>
            <a:off x="231390" y="3785980"/>
            <a:ext cx="8681219" cy="2529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0746944-028F-46BE-9968-97A057A3D2D2}"/>
              </a:ext>
            </a:extLst>
          </p:cNvPr>
          <p:cNvSpPr txBox="1"/>
          <p:nvPr/>
        </p:nvSpPr>
        <p:spPr>
          <a:xfrm>
            <a:off x="3704906" y="4976324"/>
            <a:ext cx="3799002" cy="923330"/>
          </a:xfrm>
          <a:prstGeom prst="rect">
            <a:avLst/>
          </a:prstGeom>
          <a:noFill/>
        </p:spPr>
        <p:txBody>
          <a:bodyPr wrap="square" rtlCol="0">
            <a:spAutoFit/>
          </a:bodyPr>
          <a:lstStyle/>
          <a:p>
            <a:r>
              <a:rPr lang="en-US" dirty="0"/>
              <a:t>Callbook for new movers that are considered R – 25 test calls were great and were this demographic.</a:t>
            </a:r>
          </a:p>
        </p:txBody>
      </p:sp>
    </p:spTree>
    <p:extLst>
      <p:ext uri="{BB962C8B-B14F-4D97-AF65-F5344CB8AC3E}">
        <p14:creationId xmlns:p14="http://schemas.microsoft.com/office/powerpoint/2010/main" val="3658901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60FD1E-671C-4906-ADD5-A090D221DFC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84382" y="1420868"/>
            <a:ext cx="3259618" cy="1629809"/>
          </a:xfrm>
          <a:prstGeom prst="rect">
            <a:avLst/>
          </a:prstGeom>
        </p:spPr>
      </p:pic>
      <p:sp>
        <p:nvSpPr>
          <p:cNvPr id="2" name="Title 1">
            <a:extLst>
              <a:ext uri="{FF2B5EF4-FFF2-40B4-BE49-F238E27FC236}">
                <a16:creationId xmlns:a16="http://schemas.microsoft.com/office/drawing/2014/main" id="{8DC72FA2-7D95-4603-87A1-1E867D61A4EC}"/>
              </a:ext>
            </a:extLst>
          </p:cNvPr>
          <p:cNvSpPr>
            <a:spLocks noGrp="1"/>
          </p:cNvSpPr>
          <p:nvPr>
            <p:ph type="title"/>
          </p:nvPr>
        </p:nvSpPr>
        <p:spPr>
          <a:xfrm>
            <a:off x="0" y="26437"/>
            <a:ext cx="9144000" cy="1325563"/>
          </a:xfrm>
          <a:solidFill>
            <a:srgbClr val="002060"/>
          </a:solidFill>
        </p:spPr>
        <p:txBody>
          <a:bodyPr>
            <a:normAutofit/>
          </a:bodyPr>
          <a:lstStyle/>
          <a:p>
            <a:r>
              <a:rPr lang="en-US" dirty="0">
                <a:solidFill>
                  <a:schemeClr val="bg1"/>
                </a:solidFill>
              </a:rPr>
              <a:t>A VEP Callbook Call Content Includes</a:t>
            </a:r>
          </a:p>
        </p:txBody>
      </p:sp>
      <p:sp>
        <p:nvSpPr>
          <p:cNvPr id="4" name="TextBox 3">
            <a:extLst>
              <a:ext uri="{FF2B5EF4-FFF2-40B4-BE49-F238E27FC236}">
                <a16:creationId xmlns:a16="http://schemas.microsoft.com/office/drawing/2014/main" id="{34A9EF0E-CC7E-47A9-B112-F2E6DA5EF80C}"/>
              </a:ext>
            </a:extLst>
          </p:cNvPr>
          <p:cNvSpPr txBox="1"/>
          <p:nvPr/>
        </p:nvSpPr>
        <p:spPr>
          <a:xfrm>
            <a:off x="91440" y="1420868"/>
            <a:ext cx="6004559" cy="5078313"/>
          </a:xfrm>
          <a:prstGeom prst="rect">
            <a:avLst/>
          </a:prstGeom>
          <a:noFill/>
        </p:spPr>
        <p:txBody>
          <a:bodyPr wrap="square" rtlCol="0">
            <a:spAutoFit/>
          </a:bodyPr>
          <a:lstStyle/>
          <a:p>
            <a:pPr marL="285750" indent="-285750">
              <a:buFont typeface="Arial" panose="020B0604020202020204" pitchFamily="34" charset="0"/>
              <a:buChar char="•"/>
            </a:pPr>
            <a:r>
              <a:rPr lang="en-US" dirty="0"/>
              <a:t>Name of call prospect</a:t>
            </a:r>
          </a:p>
          <a:p>
            <a:pPr marL="285750" indent="-285750">
              <a:buFont typeface="Arial" panose="020B0604020202020204" pitchFamily="34" charset="0"/>
              <a:buChar char="•"/>
            </a:pPr>
            <a:r>
              <a:rPr lang="en-US" dirty="0"/>
              <a:t>Survey Questions</a:t>
            </a:r>
          </a:p>
          <a:p>
            <a:pPr marL="285750" indent="-285750">
              <a:buFont typeface="Arial" panose="020B0604020202020204" pitchFamily="34" charset="0"/>
              <a:buChar char="•"/>
            </a:pPr>
            <a:r>
              <a:rPr lang="en-US" dirty="0"/>
              <a:t>Decision Buttons: Take Survey, Deceased, Not Home, Left Message, Hung Up, Do not Call Again, Refused, Bad #,  most common decisions experience;</a:t>
            </a:r>
          </a:p>
          <a:p>
            <a:pPr marL="285750" indent="-285750">
              <a:buFont typeface="Arial" panose="020B0604020202020204" pitchFamily="34" charset="0"/>
              <a:buChar char="•"/>
            </a:pPr>
            <a:r>
              <a:rPr lang="en-US" dirty="0"/>
              <a:t>The system automatically calls the phone number for you.  </a:t>
            </a:r>
          </a:p>
          <a:p>
            <a:pPr marL="285750" indent="-285750">
              <a:buFont typeface="Arial" panose="020B0604020202020204" pitchFamily="34" charset="0"/>
              <a:buChar char="•"/>
            </a:pPr>
            <a:r>
              <a:rPr lang="en-US" dirty="0"/>
              <a:t>As the system is processing the status of the call it will provide you an active update status such as ‘call connecting’</a:t>
            </a:r>
          </a:p>
          <a:p>
            <a:pPr marL="285750" indent="-285750">
              <a:buFont typeface="Arial" panose="020B0604020202020204" pitchFamily="34" charset="0"/>
              <a:buChar char="•"/>
            </a:pPr>
            <a:r>
              <a:rPr lang="en-US" dirty="0"/>
              <a:t>The training video and the Live training available will walk you through these steps.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Note:  Key feature for some callbooks -- if a recorder or auto voicemail answers it will automatically choose to redirect you to the next caller. No auto message will be left with VEP, and we will select NOT HOME for recorded pickups unless a manual ‘leave message’ </a:t>
            </a:r>
            <a:r>
              <a:rPr lang="en-US" i="1" dirty="0" err="1"/>
              <a:t>scrit</a:t>
            </a:r>
            <a:r>
              <a:rPr lang="en-US" i="1" dirty="0"/>
              <a:t> is provided for a callbook.</a:t>
            </a:r>
          </a:p>
        </p:txBody>
      </p:sp>
      <p:pic>
        <p:nvPicPr>
          <p:cNvPr id="9" name="Picture 8">
            <a:extLst>
              <a:ext uri="{FF2B5EF4-FFF2-40B4-BE49-F238E27FC236}">
                <a16:creationId xmlns:a16="http://schemas.microsoft.com/office/drawing/2014/main" id="{A3862317-1B35-475A-8A8A-17DEDF8E291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0667" t="10594" r="27889" b="-786"/>
          <a:stretch/>
        </p:blipFill>
        <p:spPr>
          <a:xfrm>
            <a:off x="6570267" y="2834939"/>
            <a:ext cx="2099465" cy="3037840"/>
          </a:xfrm>
          <a:prstGeom prst="rect">
            <a:avLst/>
          </a:prstGeom>
        </p:spPr>
      </p:pic>
    </p:spTree>
    <p:extLst>
      <p:ext uri="{BB962C8B-B14F-4D97-AF65-F5344CB8AC3E}">
        <p14:creationId xmlns:p14="http://schemas.microsoft.com/office/powerpoint/2010/main" val="3679588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828</TotalTime>
  <Words>1520</Words>
  <Application>Microsoft Office PowerPoint</Application>
  <PresentationFormat>On-screen Show (4:3)</PresentationFormat>
  <Paragraphs>139</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Helvetica Neue</vt:lpstr>
      <vt:lpstr>Office Theme</vt:lpstr>
      <vt:lpstr>PowerPoint Presentation</vt:lpstr>
      <vt:lpstr>Texas Voter Engagement Program (txvoterengagement.com)</vt:lpstr>
      <vt:lpstr>Disclaimer</vt:lpstr>
      <vt:lpstr>VEP Texas 2022 Goals</vt:lpstr>
      <vt:lpstr>DISCUSSION Exercise: Examples of Voter Registration Feedback this campaign </vt:lpstr>
      <vt:lpstr>Advantage RedDialer Tool</vt:lpstr>
      <vt:lpstr>Types of Call Books in REDDIALER</vt:lpstr>
      <vt:lpstr>LIVE Callbook in VEP- New Login credential required</vt:lpstr>
      <vt:lpstr>A VEP Callbook Call Content Includes</vt:lpstr>
      <vt:lpstr>Sample VEP Call Script</vt:lpstr>
      <vt:lpstr>Data Tracked by Project</vt:lpstr>
      <vt:lpstr>Sample Call Track Page After Login  (no activity yet under new credential)</vt:lpstr>
      <vt:lpstr>Note Post call activity Updates</vt:lpstr>
      <vt:lpstr>Tools of the Trade</vt:lpstr>
      <vt:lpstr>Making the Call</vt:lpstr>
      <vt:lpstr>Advantage Red Dialer Login Page</vt:lpstr>
      <vt:lpstr>Landing Page after Login</vt:lpstr>
      <vt:lpstr>LIVE Callbook in VEP</vt:lpstr>
      <vt:lpstr>Sample Start Call with Options</vt:lpstr>
      <vt:lpstr>Actual Survey Script is viewable when you hit Start call for you to follow</vt:lpstr>
      <vt:lpstr>Note ‘Call Ended’ /Survey Taken, Next caller displayed.</vt:lpstr>
      <vt:lpstr>LIVE TRAINING </vt:lpstr>
      <vt:lpstr>Contacts/Links</vt:lpstr>
      <vt:lpstr> Thank You !</vt:lpstr>
    </vt:vector>
  </TitlesOfParts>
  <Manager>Mary Heffernan</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Heffernan</dc:creator>
  <cp:lastModifiedBy>MHeffernan</cp:lastModifiedBy>
  <cp:revision>92</cp:revision>
  <dcterms:created xsi:type="dcterms:W3CDTF">2016-07-08T19:58:05Z</dcterms:created>
  <dcterms:modified xsi:type="dcterms:W3CDTF">2022-02-21T20:33:58Z</dcterms:modified>
</cp:coreProperties>
</file>